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82" r:id="rId4"/>
    <p:sldId id="266" r:id="rId5"/>
    <p:sldId id="283" r:id="rId6"/>
    <p:sldId id="260" r:id="rId7"/>
    <p:sldId id="269" r:id="rId8"/>
    <p:sldId id="257" r:id="rId9"/>
    <p:sldId id="278" r:id="rId10"/>
    <p:sldId id="280" r:id="rId11"/>
    <p:sldId id="268" r:id="rId12"/>
    <p:sldId id="277" r:id="rId13"/>
    <p:sldId id="259" r:id="rId14"/>
    <p:sldId id="258" r:id="rId15"/>
    <p:sldId id="264" r:id="rId16"/>
    <p:sldId id="265" r:id="rId17"/>
    <p:sldId id="274" r:id="rId18"/>
    <p:sldId id="276" r:id="rId19"/>
    <p:sldId id="272" r:id="rId20"/>
    <p:sldId id="275" r:id="rId21"/>
    <p:sldId id="273" r:id="rId22"/>
    <p:sldId id="270" r:id="rId23"/>
    <p:sldId id="271" r:id="rId24"/>
    <p:sldId id="261" r:id="rId25"/>
    <p:sldId id="281"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77795-8097-EFB3-A0FC-91375322421E}" v="1354" dt="2023-05-03T14:15:47.650"/>
    <p1510:client id="{653483A1-2FF9-414F-9FEB-F0945938B0F1}" v="511" dt="2023-05-02T14:35:18.063"/>
    <p1510:client id="{D738EAF8-324A-53B2-381F-C29E5F1F72BB}" v="368" dt="2023-05-02T15:51:10.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britannica.com/topic/Hadrians-Wall" TargetMode="External"/><Relationship Id="rId3" Type="http://schemas.openxmlformats.org/officeDocument/2006/relationships/hyperlink" Target="https://www.britannica.com/topic/Latin" TargetMode="External"/><Relationship Id="rId7" Type="http://schemas.openxmlformats.org/officeDocument/2006/relationships/hyperlink" Target="https://www.britannica.com/dictionary/descendants" TargetMode="External"/><Relationship Id="rId2" Type="http://schemas.openxmlformats.org/officeDocument/2006/relationships/hyperlink" Target="https://www.britannica.com/topic/Pict)" TargetMode="External"/><Relationship Id="rId1" Type="http://schemas.openxmlformats.org/officeDocument/2006/relationships/slideLayout" Target="../slideLayouts/slideLayout2.xml"/><Relationship Id="rId6" Type="http://schemas.openxmlformats.org/officeDocument/2006/relationships/hyperlink" Target="https://www.britannica.com/place/Fife-council-area-Scotland" TargetMode="External"/><Relationship Id="rId11" Type="http://schemas.openxmlformats.org/officeDocument/2006/relationships/hyperlink" Target="https://www.britannica.com/dictionary/vigorous" TargetMode="External"/><Relationship Id="rId5" Type="http://schemas.openxmlformats.org/officeDocument/2006/relationships/hyperlink" Target="https://www.britannica.com/place/Caithness" TargetMode="External"/><Relationship Id="rId10" Type="http://schemas.openxmlformats.org/officeDocument/2006/relationships/hyperlink" Target="https://www.britannica.com/biography/Kenneth-I" TargetMode="External"/><Relationship Id="rId4" Type="http://schemas.openxmlformats.org/officeDocument/2006/relationships/hyperlink" Target="https://www.britannica.com/place/Scotland" TargetMode="External"/><Relationship Id="rId9" Type="http://schemas.openxmlformats.org/officeDocument/2006/relationships/hyperlink" Target="https://www.britannica.com/topic/Christianity"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mkbEhp8hJN8"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ma.princeton.edu/2017/07/31/pictish-stones-iconography-and-interpretation/"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ima.princeton.edu/2017/07/31/pictish-stones-iconography-and-interpretati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hyperlink" Target="https://penelope.uchicago.edu/~grout/encyclopaedia_romana/britannia/miscellanea/geography.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rPokZgAdXS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2"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5CA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A picture containing nature, water, waterfall, outdoor&#10;&#10;Description automatically generated">
            <a:extLst>
              <a:ext uri="{FF2B5EF4-FFF2-40B4-BE49-F238E27FC236}">
                <a16:creationId xmlns:a16="http://schemas.microsoft.com/office/drawing/2014/main" id="{F26782E9-77D7-8937-A99A-49B9ABFB4694}"/>
              </a:ext>
            </a:extLst>
          </p:cNvPr>
          <p:cNvPicPr>
            <a:picLocks noChangeAspect="1"/>
          </p:cNvPicPr>
          <p:nvPr/>
        </p:nvPicPr>
        <p:blipFill rotWithShape="1">
          <a:blip r:embed="rId2"/>
          <a:srcRect l="2887" r="24117" b="1"/>
          <a:stretch/>
        </p:blipFill>
        <p:spPr>
          <a:xfrm>
            <a:off x="4747307" y="653615"/>
            <a:ext cx="6702822" cy="5540004"/>
          </a:xfrm>
          <a:prstGeom prst="rect">
            <a:avLst/>
          </a:prstGeom>
        </p:spPr>
      </p:pic>
      <p:grpSp>
        <p:nvGrpSpPr>
          <p:cNvPr id="17" name="Group 16">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8" name="Freeform: Shape 17">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1012644" y="719268"/>
            <a:ext cx="3573794" cy="2905120"/>
          </a:xfrm>
        </p:spPr>
        <p:txBody>
          <a:bodyPr anchor="b">
            <a:normAutofit/>
          </a:bodyPr>
          <a:lstStyle/>
          <a:p>
            <a:pPr algn="l"/>
            <a:r>
              <a:rPr lang="en-US" sz="4800">
                <a:solidFill>
                  <a:schemeClr val="tx2"/>
                </a:solidFill>
                <a:ea typeface="Calibri Light"/>
                <a:cs typeface="Calibri Light"/>
              </a:rPr>
              <a:t>Brief History of Northern Scotland</a:t>
            </a:r>
          </a:p>
        </p:txBody>
      </p:sp>
      <p:sp>
        <p:nvSpPr>
          <p:cNvPr id="3" name="Subtitle 2"/>
          <p:cNvSpPr>
            <a:spLocks noGrp="1"/>
          </p:cNvSpPr>
          <p:nvPr>
            <p:ph type="subTitle" idx="1"/>
          </p:nvPr>
        </p:nvSpPr>
        <p:spPr>
          <a:xfrm>
            <a:off x="1012643" y="3764655"/>
            <a:ext cx="3573793" cy="2374078"/>
          </a:xfrm>
        </p:spPr>
        <p:txBody>
          <a:bodyPr vert="horz" lIns="91440" tIns="45720" rIns="91440" bIns="45720" rtlCol="0" anchor="t">
            <a:normAutofit/>
          </a:bodyPr>
          <a:lstStyle/>
          <a:p>
            <a:pPr algn="l"/>
            <a:r>
              <a:rPr lang="en-US">
                <a:solidFill>
                  <a:schemeClr val="tx2"/>
                </a:solidFill>
                <a:ea typeface="Calibri"/>
                <a:cs typeface="Calibri"/>
              </a:rPr>
              <a:t>History of Isle of Skye and the impact of Norse Culture</a:t>
            </a:r>
            <a:endParaRPr lang="en-US">
              <a:solidFill>
                <a:schemeClr val="tx2"/>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E5DDA0-A114-99F5-9C12-0B2F681D044F}"/>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4000" b="1" kern="1200" dirty="0">
                <a:solidFill>
                  <a:schemeClr val="accent6">
                    <a:lumMod val="75000"/>
                  </a:schemeClr>
                </a:solidFill>
                <a:latin typeface="+mj-lt"/>
                <a:ea typeface="+mj-ea"/>
                <a:cs typeface="+mj-cs"/>
              </a:rPr>
              <a:t>Torcs – Social Status</a:t>
            </a:r>
            <a:r>
              <a:rPr lang="en-US" sz="4000" b="1" dirty="0">
                <a:solidFill>
                  <a:schemeClr val="accent6">
                    <a:lumMod val="75000"/>
                  </a:schemeClr>
                </a:solidFill>
              </a:rPr>
              <a:t> – both designs implicated in Norse and Celtic tribes </a:t>
            </a:r>
            <a:endParaRPr lang="en-US" sz="4000" b="1" kern="1200">
              <a:solidFill>
                <a:schemeClr val="accent6">
                  <a:lumMod val="75000"/>
                </a:schemeClr>
              </a:solidFill>
              <a:latin typeface="+mj-lt"/>
              <a:ea typeface="Calibri Light"/>
              <a:cs typeface="Calibri Light"/>
            </a:endParaRPr>
          </a:p>
        </p:txBody>
      </p:sp>
      <p:pic>
        <p:nvPicPr>
          <p:cNvPr id="5" name="Picture 5" descr="A picture containing wall, indoor, accessory&#10;&#10;Description automatically generated">
            <a:extLst>
              <a:ext uri="{FF2B5EF4-FFF2-40B4-BE49-F238E27FC236}">
                <a16:creationId xmlns:a16="http://schemas.microsoft.com/office/drawing/2014/main" id="{9DB17A84-E05A-2BAC-0802-2CB51B9D4E07}"/>
              </a:ext>
            </a:extLst>
          </p:cNvPr>
          <p:cNvPicPr>
            <a:picLocks noChangeAspect="1"/>
          </p:cNvPicPr>
          <p:nvPr/>
        </p:nvPicPr>
        <p:blipFill rotWithShape="1">
          <a:blip r:embed="rId2"/>
          <a:srcRect t="6581" r="-2" b="15693"/>
          <a:stretch/>
        </p:blipFill>
        <p:spPr>
          <a:xfrm>
            <a:off x="198741" y="2410448"/>
            <a:ext cx="5803323" cy="3890357"/>
          </a:xfrm>
          <a:prstGeom prst="rect">
            <a:avLst/>
          </a:prstGeom>
        </p:spPr>
      </p:pic>
      <p:pic>
        <p:nvPicPr>
          <p:cNvPr id="4" name="Picture 4">
            <a:extLst>
              <a:ext uri="{FF2B5EF4-FFF2-40B4-BE49-F238E27FC236}">
                <a16:creationId xmlns:a16="http://schemas.microsoft.com/office/drawing/2014/main" id="{AB93CADB-6E15-5E75-47B3-8D4DFF1751F1}"/>
              </a:ext>
            </a:extLst>
          </p:cNvPr>
          <p:cNvPicPr>
            <a:picLocks noGrp="1" noChangeAspect="1"/>
          </p:cNvPicPr>
          <p:nvPr>
            <p:ph idx="1"/>
          </p:nvPr>
        </p:nvPicPr>
        <p:blipFill rotWithShape="1">
          <a:blip r:embed="rId3"/>
          <a:srcRect l="4183" r="8180" b="2"/>
          <a:stretch/>
        </p:blipFill>
        <p:spPr>
          <a:xfrm>
            <a:off x="6189934" y="2410448"/>
            <a:ext cx="5803323" cy="3890357"/>
          </a:xfrm>
          <a:prstGeom prst="rect">
            <a:avLst/>
          </a:prstGeom>
        </p:spPr>
      </p:pic>
    </p:spTree>
    <p:extLst>
      <p:ext uri="{BB962C8B-B14F-4D97-AF65-F5344CB8AC3E}">
        <p14:creationId xmlns:p14="http://schemas.microsoft.com/office/powerpoint/2010/main" val="3308770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4140-F3D5-3580-00D1-7369EACE2590}"/>
              </a:ext>
            </a:extLst>
          </p:cNvPr>
          <p:cNvSpPr>
            <a:spLocks noGrp="1"/>
          </p:cNvSpPr>
          <p:nvPr>
            <p:ph type="title"/>
          </p:nvPr>
        </p:nvSpPr>
        <p:spPr/>
        <p:txBody>
          <a:bodyPr/>
          <a:lstStyle/>
          <a:p>
            <a:r>
              <a:rPr lang="en-US" dirty="0">
                <a:ea typeface="Calibri Light"/>
                <a:cs typeface="Calibri Light"/>
              </a:rPr>
              <a:t>Pict History </a:t>
            </a:r>
            <a:r>
              <a:rPr lang="en-US" sz="2800" dirty="0">
                <a:ea typeface="Calibri Light"/>
                <a:cs typeface="Calibri Light"/>
              </a:rPr>
              <a:t>(site - </a:t>
            </a:r>
            <a:r>
              <a:rPr lang="en-US" sz="2800" dirty="0">
                <a:ea typeface="+mj-lt"/>
                <a:cs typeface="+mj-lt"/>
                <a:hlinkClick r:id="rId2"/>
              </a:rPr>
              <a:t>https://www.britannica.com/topic/Pict)</a:t>
            </a:r>
            <a:endParaRPr lang="en-US" sz="2800">
              <a:cs typeface="Calibri Light"/>
            </a:endParaRPr>
          </a:p>
        </p:txBody>
      </p:sp>
      <p:sp>
        <p:nvSpPr>
          <p:cNvPr id="3" name="Content Placeholder 2">
            <a:extLst>
              <a:ext uri="{FF2B5EF4-FFF2-40B4-BE49-F238E27FC236}">
                <a16:creationId xmlns:a16="http://schemas.microsoft.com/office/drawing/2014/main" id="{D30924B1-061D-8254-1714-326415917DD3}"/>
              </a:ext>
            </a:extLst>
          </p:cNvPr>
          <p:cNvSpPr>
            <a:spLocks noGrp="1"/>
          </p:cNvSpPr>
          <p:nvPr>
            <p:ph idx="1"/>
          </p:nvPr>
        </p:nvSpPr>
        <p:spPr/>
        <p:txBody>
          <a:bodyPr vert="horz" lIns="91440" tIns="45720" rIns="91440" bIns="45720" rtlCol="0" anchor="t">
            <a:normAutofit fontScale="77500" lnSpcReduction="20000"/>
          </a:bodyPr>
          <a:lstStyle/>
          <a:p>
            <a:r>
              <a:rPr lang="en-US" b="1" dirty="0">
                <a:solidFill>
                  <a:srgbClr val="1A1A1A"/>
                </a:solidFill>
                <a:latin typeface="Georgia"/>
              </a:rPr>
              <a:t>Pict</a:t>
            </a:r>
            <a:r>
              <a:rPr lang="en-US" dirty="0">
                <a:solidFill>
                  <a:srgbClr val="1A1A1A"/>
                </a:solidFill>
                <a:latin typeface="Georgia"/>
              </a:rPr>
              <a:t>, (possibly from </a:t>
            </a:r>
            <a:r>
              <a:rPr lang="en-US" u="sng" dirty="0">
                <a:solidFill>
                  <a:srgbClr val="0C40C9"/>
                </a:solidFill>
                <a:latin typeface="Georgia"/>
                <a:hlinkClick r:id="rId3"/>
              </a:rPr>
              <a:t>Latin</a:t>
            </a:r>
            <a:r>
              <a:rPr lang="en-US" dirty="0">
                <a:solidFill>
                  <a:srgbClr val="1A1A1A"/>
                </a:solidFill>
                <a:latin typeface="Georgia"/>
              </a:rPr>
              <a:t> </a:t>
            </a:r>
            <a:r>
              <a:rPr lang="en-US" i="1" dirty="0" err="1">
                <a:solidFill>
                  <a:srgbClr val="1A1A1A"/>
                </a:solidFill>
                <a:latin typeface="Georgia"/>
              </a:rPr>
              <a:t>picti</a:t>
            </a:r>
            <a:r>
              <a:rPr lang="en-US" i="1" dirty="0">
                <a:solidFill>
                  <a:srgbClr val="1A1A1A"/>
                </a:solidFill>
                <a:latin typeface="Georgia"/>
              </a:rPr>
              <a:t>,</a:t>
            </a:r>
            <a:r>
              <a:rPr lang="en-US" dirty="0">
                <a:solidFill>
                  <a:srgbClr val="1A1A1A"/>
                </a:solidFill>
                <a:latin typeface="Georgia"/>
              </a:rPr>
              <a:t> “painted”), one of an ancient people who lived in what is now eastern and northeastern </a:t>
            </a:r>
            <a:r>
              <a:rPr lang="en-US" u="sng" dirty="0">
                <a:solidFill>
                  <a:srgbClr val="0C40C9"/>
                </a:solidFill>
                <a:latin typeface="Georgia"/>
                <a:hlinkClick r:id="rId4"/>
              </a:rPr>
              <a:t>Scotland</a:t>
            </a:r>
            <a:r>
              <a:rPr lang="en-US" dirty="0">
                <a:solidFill>
                  <a:srgbClr val="1A1A1A"/>
                </a:solidFill>
                <a:latin typeface="Georgia"/>
              </a:rPr>
              <a:t>, from </a:t>
            </a:r>
            <a:r>
              <a:rPr lang="en-US" u="sng" dirty="0">
                <a:solidFill>
                  <a:srgbClr val="0C40C9"/>
                </a:solidFill>
                <a:latin typeface="Georgia"/>
                <a:hlinkClick r:id="rId5"/>
              </a:rPr>
              <a:t>Caithness</a:t>
            </a:r>
            <a:r>
              <a:rPr lang="en-US" dirty="0">
                <a:solidFill>
                  <a:srgbClr val="1A1A1A"/>
                </a:solidFill>
                <a:latin typeface="Georgia"/>
              </a:rPr>
              <a:t> to </a:t>
            </a:r>
            <a:r>
              <a:rPr lang="en-US" u="sng" dirty="0">
                <a:solidFill>
                  <a:srgbClr val="0C40C9"/>
                </a:solidFill>
                <a:latin typeface="Georgia"/>
                <a:hlinkClick r:id="rId6"/>
              </a:rPr>
              <a:t>Fife</a:t>
            </a:r>
            <a:r>
              <a:rPr lang="en-US" dirty="0">
                <a:solidFill>
                  <a:srgbClr val="1A1A1A"/>
                </a:solidFill>
                <a:latin typeface="Georgia"/>
              </a:rPr>
              <a:t>. Their name may refer to their custom of body painting or possibly tattooing.</a:t>
            </a:r>
            <a:endParaRPr lang="en-US" dirty="0">
              <a:cs typeface="Calibri" panose="020F0502020204030204"/>
            </a:endParaRPr>
          </a:p>
          <a:p>
            <a:r>
              <a:rPr lang="en-US" dirty="0">
                <a:solidFill>
                  <a:srgbClr val="1A1A1A"/>
                </a:solidFill>
                <a:latin typeface="Georgia"/>
              </a:rPr>
              <a:t>The origin of the Picts is uncertain; some evidence suggests that they were </a:t>
            </a:r>
            <a:r>
              <a:rPr lang="en-US" dirty="0">
                <a:solidFill>
                  <a:srgbClr val="0C40C9"/>
                </a:solidFill>
                <a:latin typeface="Georgia"/>
                <a:hlinkClick r:id="rId7"/>
              </a:rPr>
              <a:t>descendants</a:t>
            </a:r>
            <a:r>
              <a:rPr lang="en-US" dirty="0">
                <a:solidFill>
                  <a:srgbClr val="1A1A1A"/>
                </a:solidFill>
                <a:latin typeface="Georgia"/>
              </a:rPr>
              <a:t> of pre-Celtic aborigines, but some linguistic evidence suggests they spoke a Celtic language. The Picts were first noticed in </a:t>
            </a:r>
            <a:r>
              <a:rPr lang="en-US" cap="all" dirty="0">
                <a:solidFill>
                  <a:srgbClr val="1A1A1A"/>
                </a:solidFill>
                <a:latin typeface="Georgia"/>
              </a:rPr>
              <a:t>AD</a:t>
            </a:r>
            <a:r>
              <a:rPr lang="en-US" dirty="0">
                <a:solidFill>
                  <a:srgbClr val="1A1A1A"/>
                </a:solidFill>
                <a:latin typeface="Georgia"/>
              </a:rPr>
              <a:t> 297, when a Roman writer spoke of the “Picts and Irish [Scots] attacking” </a:t>
            </a:r>
            <a:r>
              <a:rPr lang="en-US" u="sng" dirty="0">
                <a:solidFill>
                  <a:srgbClr val="0C40C9"/>
                </a:solidFill>
                <a:latin typeface="Georgia"/>
                <a:hlinkClick r:id="rId8"/>
              </a:rPr>
              <a:t>Hadrian’s Wall</a:t>
            </a:r>
            <a:r>
              <a:rPr lang="en-US" dirty="0">
                <a:solidFill>
                  <a:srgbClr val="1A1A1A"/>
                </a:solidFill>
                <a:latin typeface="Georgia"/>
              </a:rPr>
              <a:t>. Their warfare with the Romans during the occupation was almost continual. By the 7th century there was a united “Pict-land,” which already had been penetrated by </a:t>
            </a:r>
            <a:r>
              <a:rPr lang="en-US" u="sng" dirty="0">
                <a:solidFill>
                  <a:srgbClr val="0C40C9"/>
                </a:solidFill>
                <a:latin typeface="Georgia"/>
                <a:hlinkClick r:id="rId9"/>
              </a:rPr>
              <a:t>Christianity</a:t>
            </a:r>
            <a:r>
              <a:rPr lang="en-US" dirty="0">
                <a:solidFill>
                  <a:srgbClr val="1A1A1A"/>
                </a:solidFill>
                <a:latin typeface="Georgia"/>
              </a:rPr>
              <a:t>. In 843, </a:t>
            </a:r>
            <a:r>
              <a:rPr lang="en-US" u="sng" dirty="0">
                <a:solidFill>
                  <a:srgbClr val="0C40C9"/>
                </a:solidFill>
                <a:latin typeface="Georgia"/>
                <a:hlinkClick r:id="rId10"/>
              </a:rPr>
              <a:t>Kenneth I</a:t>
            </a:r>
            <a:r>
              <a:rPr lang="en-US" dirty="0">
                <a:solidFill>
                  <a:srgbClr val="1A1A1A"/>
                </a:solidFill>
                <a:latin typeface="Georgia"/>
              </a:rPr>
              <a:t> </a:t>
            </a:r>
            <a:r>
              <a:rPr lang="en-US" dirty="0" err="1">
                <a:solidFill>
                  <a:srgbClr val="1A1A1A"/>
                </a:solidFill>
                <a:latin typeface="Georgia"/>
              </a:rPr>
              <a:t>MacAlpin</a:t>
            </a:r>
            <a:r>
              <a:rPr lang="en-US" dirty="0">
                <a:solidFill>
                  <a:srgbClr val="1A1A1A"/>
                </a:solidFill>
                <a:latin typeface="Georgia"/>
              </a:rPr>
              <a:t>, king of the Scots (</a:t>
            </a:r>
            <a:r>
              <a:rPr lang="en-US" dirty="0" err="1">
                <a:solidFill>
                  <a:srgbClr val="1A1A1A"/>
                </a:solidFill>
                <a:latin typeface="Georgia"/>
              </a:rPr>
              <a:t>centred</a:t>
            </a:r>
            <a:r>
              <a:rPr lang="en-US" dirty="0">
                <a:solidFill>
                  <a:srgbClr val="1A1A1A"/>
                </a:solidFill>
                <a:latin typeface="Georgia"/>
              </a:rPr>
              <a:t> in Argyll and Bute), became also king of the Picts, uniting their two lands in a new kingdom of Alba, which evolved into Scotland.</a:t>
            </a:r>
            <a:endParaRPr lang="en-US" dirty="0"/>
          </a:p>
          <a:p>
            <a:r>
              <a:rPr lang="en-US" dirty="0">
                <a:solidFill>
                  <a:srgbClr val="1A1A1A"/>
                </a:solidFill>
                <a:latin typeface="Georgia"/>
              </a:rPr>
              <a:t>The </a:t>
            </a:r>
            <a:r>
              <a:rPr lang="en-US" dirty="0" err="1">
                <a:solidFill>
                  <a:srgbClr val="1A1A1A"/>
                </a:solidFill>
                <a:latin typeface="Georgia"/>
              </a:rPr>
              <a:t>Pictish</a:t>
            </a:r>
            <a:r>
              <a:rPr lang="en-US" dirty="0">
                <a:solidFill>
                  <a:srgbClr val="1A1A1A"/>
                </a:solidFill>
                <a:latin typeface="Georgia"/>
              </a:rPr>
              <a:t> kingdom is notable for the stylized but </a:t>
            </a:r>
            <a:r>
              <a:rPr lang="en-US" dirty="0">
                <a:solidFill>
                  <a:srgbClr val="0C40C9"/>
                </a:solidFill>
                <a:latin typeface="Georgia"/>
                <a:hlinkClick r:id="rId11"/>
              </a:rPr>
              <a:t>vigorous</a:t>
            </a:r>
            <a:r>
              <a:rPr lang="en-US" dirty="0">
                <a:solidFill>
                  <a:srgbClr val="1A1A1A"/>
                </a:solidFill>
                <a:latin typeface="Georgia"/>
              </a:rPr>
              <a:t> beauty of its carved memorial stones and crosses. The round stone towers known as </a:t>
            </a:r>
            <a:r>
              <a:rPr lang="en-US" dirty="0" err="1">
                <a:solidFill>
                  <a:srgbClr val="1A1A1A"/>
                </a:solidFill>
                <a:latin typeface="Georgia"/>
              </a:rPr>
              <a:t>brochs</a:t>
            </a:r>
            <a:r>
              <a:rPr lang="en-US" dirty="0">
                <a:solidFill>
                  <a:srgbClr val="1A1A1A"/>
                </a:solidFill>
                <a:latin typeface="Georgia"/>
              </a:rPr>
              <a:t>, or “</a:t>
            </a:r>
            <a:r>
              <a:rPr lang="en-US" dirty="0" err="1">
                <a:solidFill>
                  <a:srgbClr val="1A1A1A"/>
                </a:solidFill>
                <a:latin typeface="Georgia"/>
              </a:rPr>
              <a:t>Pictish</a:t>
            </a:r>
            <a:r>
              <a:rPr lang="en-US" dirty="0">
                <a:solidFill>
                  <a:srgbClr val="1A1A1A"/>
                </a:solidFill>
                <a:latin typeface="Georgia"/>
              </a:rPr>
              <a:t> towers,” and the underground stone houses called </a:t>
            </a:r>
            <a:r>
              <a:rPr lang="en-US" dirty="0" err="1">
                <a:solidFill>
                  <a:srgbClr val="1A1A1A"/>
                </a:solidFill>
                <a:latin typeface="Georgia"/>
              </a:rPr>
              <a:t>weems</a:t>
            </a:r>
            <a:r>
              <a:rPr lang="en-US" dirty="0">
                <a:solidFill>
                  <a:srgbClr val="1A1A1A"/>
                </a:solidFill>
                <a:latin typeface="Georgia"/>
              </a:rPr>
              <a:t>, or “Picts’ houses,” however, both predate this kingdom. </a:t>
            </a:r>
            <a:endParaRPr lang="en-US" dirty="0"/>
          </a:p>
          <a:p>
            <a:endParaRPr lang="en-US" dirty="0">
              <a:cs typeface="Calibri"/>
            </a:endParaRPr>
          </a:p>
        </p:txBody>
      </p:sp>
    </p:spTree>
    <p:extLst>
      <p:ext uri="{BB962C8B-B14F-4D97-AF65-F5344CB8AC3E}">
        <p14:creationId xmlns:p14="http://schemas.microsoft.com/office/powerpoint/2010/main" val="3609959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rock, outdoor, sky, rocky&#10;&#10;Description automatically generated">
            <a:extLst>
              <a:ext uri="{FF2B5EF4-FFF2-40B4-BE49-F238E27FC236}">
                <a16:creationId xmlns:a16="http://schemas.microsoft.com/office/drawing/2014/main" id="{E6B5ED10-8A3F-95C8-13ED-FEE4CCB35FE3}"/>
              </a:ext>
            </a:extLst>
          </p:cNvPr>
          <p:cNvPicPr>
            <a:picLocks noGrp="1" noChangeAspect="1"/>
          </p:cNvPicPr>
          <p:nvPr>
            <p:ph idx="1"/>
          </p:nvPr>
        </p:nvPicPr>
        <p:blipFill rotWithShape="1">
          <a:blip r:embed="rId2"/>
          <a:srcRect t="1573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473A3-9B7B-0B07-D668-A0234DF1310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Ancient Celtic art of Isle of Skye and Northern Scotland</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559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AC8CF-6448-AE05-8C4F-1C8F938C1B9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Celtic Tribes of ancient Britania, Scotland and Ireland</a:t>
            </a:r>
          </a:p>
        </p:txBody>
      </p:sp>
      <p:pic>
        <p:nvPicPr>
          <p:cNvPr id="4" name="Picture 4" descr="Map&#10;&#10;Description automatically generated">
            <a:extLst>
              <a:ext uri="{FF2B5EF4-FFF2-40B4-BE49-F238E27FC236}">
                <a16:creationId xmlns:a16="http://schemas.microsoft.com/office/drawing/2014/main" id="{C15E1C17-4F8D-F9DF-1EAB-E7423333C5ED}"/>
              </a:ext>
            </a:extLst>
          </p:cNvPr>
          <p:cNvPicPr>
            <a:picLocks noGrp="1" noChangeAspect="1"/>
          </p:cNvPicPr>
          <p:nvPr>
            <p:ph idx="1"/>
          </p:nvPr>
        </p:nvPicPr>
        <p:blipFill>
          <a:blip r:embed="rId2"/>
          <a:stretch>
            <a:fillRect/>
          </a:stretch>
        </p:blipFill>
        <p:spPr>
          <a:xfrm>
            <a:off x="4774058" y="-2117"/>
            <a:ext cx="6628465" cy="6722322"/>
          </a:xfrm>
          <a:prstGeom prst="rect">
            <a:avLst/>
          </a:prstGeom>
        </p:spPr>
      </p:pic>
    </p:spTree>
    <p:extLst>
      <p:ext uri="{BB962C8B-B14F-4D97-AF65-F5344CB8AC3E}">
        <p14:creationId xmlns:p14="http://schemas.microsoft.com/office/powerpoint/2010/main" val="84782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AA4C-929D-F06B-E912-0FB3A112C2B8}"/>
              </a:ext>
            </a:extLst>
          </p:cNvPr>
          <p:cNvSpPr>
            <a:spLocks noGrp="1"/>
          </p:cNvSpPr>
          <p:nvPr>
            <p:ph type="title"/>
          </p:nvPr>
        </p:nvSpPr>
        <p:spPr/>
        <p:txBody>
          <a:bodyPr/>
          <a:lstStyle/>
          <a:p>
            <a:r>
              <a:rPr lang="en-US" dirty="0">
                <a:cs typeface="Calibri Light"/>
              </a:rPr>
              <a:t>Circle Stones of Early forms of Stonehenge on Skye Isle </a:t>
            </a:r>
            <a:endParaRPr lang="en-US" dirty="0"/>
          </a:p>
        </p:txBody>
      </p:sp>
      <p:pic>
        <p:nvPicPr>
          <p:cNvPr id="4" name="Picture 4" descr="A picture containing grass, outdoor, sky, sheep&#10;&#10;Description automatically generated">
            <a:extLst>
              <a:ext uri="{FF2B5EF4-FFF2-40B4-BE49-F238E27FC236}">
                <a16:creationId xmlns:a16="http://schemas.microsoft.com/office/drawing/2014/main" id="{EC58735C-3634-EB46-C303-09BFAF29641B}"/>
              </a:ext>
            </a:extLst>
          </p:cNvPr>
          <p:cNvPicPr>
            <a:picLocks noGrp="1" noChangeAspect="1"/>
          </p:cNvPicPr>
          <p:nvPr>
            <p:ph idx="1"/>
          </p:nvPr>
        </p:nvPicPr>
        <p:blipFill>
          <a:blip r:embed="rId2"/>
          <a:stretch>
            <a:fillRect/>
          </a:stretch>
        </p:blipFill>
        <p:spPr>
          <a:xfrm>
            <a:off x="2476500" y="1962944"/>
            <a:ext cx="7239000" cy="4076700"/>
          </a:xfrm>
        </p:spPr>
      </p:pic>
    </p:spTree>
    <p:extLst>
      <p:ext uri="{BB962C8B-B14F-4D97-AF65-F5344CB8AC3E}">
        <p14:creationId xmlns:p14="http://schemas.microsoft.com/office/powerpoint/2010/main" val="194382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5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CDFB54-5714-64C1-8D2C-7E560423874E}"/>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The Callanish Circle Stones of Isle and Skye</a:t>
            </a:r>
            <a:br>
              <a:rPr lang="en-US" sz="3600" dirty="0">
                <a:solidFill>
                  <a:srgbClr val="FFFFFF"/>
                </a:solidFill>
              </a:rPr>
            </a:br>
            <a:r>
              <a:rPr lang="en-US" sz="3600" dirty="0">
                <a:solidFill>
                  <a:srgbClr val="FFFFFF"/>
                </a:solidFill>
                <a:cs typeface="Calibri Light"/>
              </a:rPr>
              <a:t>"Stonehenge of the North"</a:t>
            </a: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grass, building, megalith&#10;&#10;Description automatically generated">
            <a:extLst>
              <a:ext uri="{FF2B5EF4-FFF2-40B4-BE49-F238E27FC236}">
                <a16:creationId xmlns:a16="http://schemas.microsoft.com/office/drawing/2014/main" id="{0E0E9411-A101-A086-0327-3831D86BD7B7}"/>
              </a:ext>
            </a:extLst>
          </p:cNvPr>
          <p:cNvPicPr>
            <a:picLocks noGrp="1" noChangeAspect="1"/>
          </p:cNvPicPr>
          <p:nvPr>
            <p:ph idx="1"/>
          </p:nvPr>
        </p:nvPicPr>
        <p:blipFill rotWithShape="1">
          <a:blip r:embed="rId2"/>
          <a:srcRect t="3081" r="-2" b="-2"/>
          <a:stretch/>
        </p:blipFill>
        <p:spPr>
          <a:xfrm>
            <a:off x="976251" y="942538"/>
            <a:ext cx="7163222" cy="4808332"/>
          </a:xfrm>
          <a:prstGeom prst="rect">
            <a:avLst/>
          </a:prstGeom>
          <a:effectLst/>
        </p:spPr>
      </p:pic>
    </p:spTree>
    <p:extLst>
      <p:ext uri="{BB962C8B-B14F-4D97-AF65-F5344CB8AC3E}">
        <p14:creationId xmlns:p14="http://schemas.microsoft.com/office/powerpoint/2010/main" val="92842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399B88-2DEC-81BF-8AE4-E67E2847BD50}"/>
              </a:ext>
            </a:extLst>
          </p:cNvPr>
          <p:cNvSpPr>
            <a:spLocks noGrp="1"/>
          </p:cNvSpPr>
          <p:nvPr>
            <p:ph type="title"/>
          </p:nvPr>
        </p:nvSpPr>
        <p:spPr>
          <a:xfrm>
            <a:off x="6657715" y="467271"/>
            <a:ext cx="4195674" cy="2052522"/>
          </a:xfrm>
        </p:spPr>
        <p:txBody>
          <a:bodyPr anchor="b">
            <a:normAutofit/>
          </a:bodyPr>
          <a:lstStyle/>
          <a:p>
            <a:r>
              <a:rPr lang="en-US" sz="5600" dirty="0">
                <a:ea typeface="Calibri Light"/>
                <a:cs typeface="Calibri Light"/>
              </a:rPr>
              <a:t>3D View</a:t>
            </a:r>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grass, building, megalith&#10;&#10;Description automatically generated">
            <a:extLst>
              <a:ext uri="{FF2B5EF4-FFF2-40B4-BE49-F238E27FC236}">
                <a16:creationId xmlns:a16="http://schemas.microsoft.com/office/drawing/2014/main" id="{00DF019A-C642-3267-043D-32E23CCB37C0}"/>
              </a:ext>
            </a:extLst>
          </p:cNvPr>
          <p:cNvPicPr>
            <a:picLocks noChangeAspect="1"/>
          </p:cNvPicPr>
          <p:nvPr/>
        </p:nvPicPr>
        <p:blipFill rotWithShape="1">
          <a:blip r:embed="rId2"/>
          <a:srcRect l="9986" r="20755"/>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D563C411-0E40-8E45-3FF7-51F335F683F6}"/>
              </a:ext>
            </a:extLst>
          </p:cNvPr>
          <p:cNvSpPr>
            <a:spLocks noGrp="1"/>
          </p:cNvSpPr>
          <p:nvPr>
            <p:ph idx="1"/>
          </p:nvPr>
        </p:nvSpPr>
        <p:spPr>
          <a:xfrm>
            <a:off x="6657715" y="2990818"/>
            <a:ext cx="4195673" cy="2913872"/>
          </a:xfrm>
        </p:spPr>
        <p:txBody>
          <a:bodyPr vert="horz" lIns="91440" tIns="45720" rIns="91440" bIns="45720" rtlCol="0" anchor="t">
            <a:normAutofit/>
          </a:bodyPr>
          <a:lstStyle/>
          <a:p>
            <a:pPr marL="0" indent="0">
              <a:buNone/>
            </a:pPr>
            <a:r>
              <a:rPr lang="en-US" sz="2000">
                <a:solidFill>
                  <a:schemeClr val="tx1">
                    <a:alpha val="80000"/>
                  </a:schemeClr>
                </a:solidFill>
                <a:ea typeface="+mn-lt"/>
                <a:cs typeface="+mn-lt"/>
                <a:hlinkClick r:id="rId3"/>
              </a:rPr>
              <a:t>https://www.youtube.com/watch?v=mkbEhp8hJN8</a:t>
            </a:r>
            <a:r>
              <a:rPr lang="en-US" sz="2000">
                <a:solidFill>
                  <a:schemeClr val="tx1">
                    <a:alpha val="80000"/>
                  </a:schemeClr>
                </a:solidFill>
                <a:ea typeface="+mn-lt"/>
                <a:cs typeface="+mn-lt"/>
              </a:rPr>
              <a:t> </a:t>
            </a:r>
            <a:endParaRPr lang="en-US" sz="2000">
              <a:solidFill>
                <a:schemeClr val="tx1">
                  <a:alpha val="80000"/>
                </a:schemeClr>
              </a:solidFill>
            </a:endParaRPr>
          </a:p>
        </p:txBody>
      </p:sp>
      <p:sp>
        <p:nvSpPr>
          <p:cNvPr id="1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384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B33E5C-E37F-DFBF-E62D-7737F8E5C2C7}"/>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ea typeface="Calibri Light"/>
                <a:cs typeface="Calibri Light"/>
              </a:rPr>
              <a:t>Crannog – Round House </a:t>
            </a:r>
            <a:br>
              <a:rPr lang="en-US" sz="3600" dirty="0">
                <a:solidFill>
                  <a:srgbClr val="FFFFFF"/>
                </a:solidFill>
                <a:ea typeface="Calibri Light"/>
                <a:cs typeface="Calibri Light"/>
              </a:rPr>
            </a:br>
            <a:r>
              <a:rPr lang="en-US" sz="2400" dirty="0">
                <a:ea typeface="+mj-lt"/>
                <a:cs typeface="+mj-lt"/>
              </a:rPr>
              <a:t>https://crannog.co.uk/museum-development/ </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sky, water, outdoor, mountain&#10;&#10;Description automatically generated">
            <a:extLst>
              <a:ext uri="{FF2B5EF4-FFF2-40B4-BE49-F238E27FC236}">
                <a16:creationId xmlns:a16="http://schemas.microsoft.com/office/drawing/2014/main" id="{BFE34548-CEC6-481C-6BC8-61C483BE0DDE}"/>
              </a:ext>
            </a:extLst>
          </p:cNvPr>
          <p:cNvPicPr>
            <a:picLocks noGrp="1" noChangeAspect="1"/>
          </p:cNvPicPr>
          <p:nvPr>
            <p:ph idx="1"/>
          </p:nvPr>
        </p:nvPicPr>
        <p:blipFill rotWithShape="1">
          <a:blip r:embed="rId2"/>
          <a:srcRect t="25983" r="-2" b="23672"/>
          <a:stretch/>
        </p:blipFill>
        <p:spPr>
          <a:xfrm>
            <a:off x="976251" y="942538"/>
            <a:ext cx="7163222" cy="4808332"/>
          </a:xfrm>
          <a:prstGeom prst="rect">
            <a:avLst/>
          </a:prstGeom>
          <a:effectLst/>
        </p:spPr>
      </p:pic>
    </p:spTree>
    <p:extLst>
      <p:ext uri="{BB962C8B-B14F-4D97-AF65-F5344CB8AC3E}">
        <p14:creationId xmlns:p14="http://schemas.microsoft.com/office/powerpoint/2010/main" val="677061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903DD-879F-B123-FA84-6CAB2293B579}"/>
              </a:ext>
            </a:extLst>
          </p:cNvPr>
          <p:cNvSpPr>
            <a:spLocks noGrp="1"/>
          </p:cNvSpPr>
          <p:nvPr>
            <p:ph type="title"/>
          </p:nvPr>
        </p:nvSpPr>
        <p:spPr/>
        <p:txBody>
          <a:bodyPr/>
          <a:lstStyle/>
          <a:p>
            <a:r>
              <a:rPr lang="en-US" dirty="0">
                <a:ea typeface="Calibri Light"/>
                <a:cs typeface="Calibri Light"/>
              </a:rPr>
              <a:t>The Lost Written Language and Symbols of </a:t>
            </a:r>
            <a:r>
              <a:rPr lang="en-US" dirty="0" err="1">
                <a:ea typeface="Calibri Light"/>
                <a:cs typeface="Calibri Light"/>
              </a:rPr>
              <a:t>Pictish</a:t>
            </a:r>
            <a:r>
              <a:rPr lang="en-US" dirty="0">
                <a:ea typeface="Calibri Light"/>
                <a:cs typeface="Calibri Light"/>
              </a:rPr>
              <a:t> Culture of the Isle of Skye (Class I)</a:t>
            </a:r>
            <a:endParaRPr lang="en-US" dirty="0"/>
          </a:p>
        </p:txBody>
      </p:sp>
      <p:pic>
        <p:nvPicPr>
          <p:cNvPr id="4" name="Picture 4" descr="A picture containing text&#10;&#10;Description automatically generated">
            <a:extLst>
              <a:ext uri="{FF2B5EF4-FFF2-40B4-BE49-F238E27FC236}">
                <a16:creationId xmlns:a16="http://schemas.microsoft.com/office/drawing/2014/main" id="{4DF53FAE-6901-C0A7-B7DE-DE7C72E6A431}"/>
              </a:ext>
            </a:extLst>
          </p:cNvPr>
          <p:cNvPicPr>
            <a:picLocks noGrp="1" noChangeAspect="1"/>
          </p:cNvPicPr>
          <p:nvPr>
            <p:ph idx="1"/>
          </p:nvPr>
        </p:nvPicPr>
        <p:blipFill>
          <a:blip r:embed="rId2"/>
          <a:stretch>
            <a:fillRect/>
          </a:stretch>
        </p:blipFill>
        <p:spPr>
          <a:xfrm>
            <a:off x="1422677" y="1931458"/>
            <a:ext cx="5663646" cy="4351338"/>
          </a:xfrm>
        </p:spPr>
      </p:pic>
      <p:sp>
        <p:nvSpPr>
          <p:cNvPr id="3" name="TextBox 2">
            <a:extLst>
              <a:ext uri="{FF2B5EF4-FFF2-40B4-BE49-F238E27FC236}">
                <a16:creationId xmlns:a16="http://schemas.microsoft.com/office/drawing/2014/main" id="{21502CBA-D6EE-FC58-7B37-5EB80FE313F9}"/>
              </a:ext>
            </a:extLst>
          </p:cNvPr>
          <p:cNvSpPr txBox="1"/>
          <p:nvPr/>
        </p:nvSpPr>
        <p:spPr>
          <a:xfrm>
            <a:off x="7603067" y="231140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https://ima.princeton.edu/2017/07/31/pictish-stones-iconography-and-interpretation/</a:t>
            </a:r>
            <a:r>
              <a:rPr lang="en-US" dirty="0"/>
              <a:t> </a:t>
            </a:r>
          </a:p>
        </p:txBody>
      </p:sp>
    </p:spTree>
    <p:extLst>
      <p:ext uri="{BB962C8B-B14F-4D97-AF65-F5344CB8AC3E}">
        <p14:creationId xmlns:p14="http://schemas.microsoft.com/office/powerpoint/2010/main" val="1922828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E398C0-1A5C-083E-2040-84DA83D2A10A}"/>
              </a:ext>
            </a:extLst>
          </p:cNvPr>
          <p:cNvSpPr>
            <a:spLocks noGrp="1"/>
          </p:cNvSpPr>
          <p:nvPr>
            <p:ph type="title"/>
          </p:nvPr>
        </p:nvSpPr>
        <p:spPr>
          <a:xfrm>
            <a:off x="1150548" y="637763"/>
            <a:ext cx="4940644" cy="1267237"/>
          </a:xfrm>
        </p:spPr>
        <p:txBody>
          <a:bodyPr anchor="t">
            <a:normAutofit/>
          </a:bodyPr>
          <a:lstStyle/>
          <a:p>
            <a:r>
              <a:rPr lang="en-US" sz="2800">
                <a:solidFill>
                  <a:schemeClr val="bg1"/>
                </a:solidFill>
                <a:ea typeface="Calibri Light"/>
                <a:cs typeface="Calibri Light"/>
              </a:rPr>
              <a:t>Early Pict Writing on (Class II), </a:t>
            </a:r>
            <a:r>
              <a:rPr lang="en-US" sz="2800" i="1">
                <a:solidFill>
                  <a:schemeClr val="bg1"/>
                </a:solidFill>
                <a:ea typeface="+mj-lt"/>
                <a:cs typeface="+mj-lt"/>
              </a:rPr>
              <a:t>The Aberlemno Serpent stone</a:t>
            </a:r>
            <a:endParaRPr lang="en-US" sz="2800">
              <a:solidFill>
                <a:schemeClr val="bg1"/>
              </a:solidFill>
              <a:ea typeface="+mj-lt"/>
              <a:cs typeface="+mj-lt"/>
            </a:endParaRPr>
          </a:p>
        </p:txBody>
      </p:sp>
      <p:pic>
        <p:nvPicPr>
          <p:cNvPr id="5" name="Picture 5" descr="A picture containing text&#10;&#10;Description automatically generated">
            <a:extLst>
              <a:ext uri="{FF2B5EF4-FFF2-40B4-BE49-F238E27FC236}">
                <a16:creationId xmlns:a16="http://schemas.microsoft.com/office/drawing/2014/main" id="{9D508ECD-D17D-CF90-CDC0-5090CD863C63}"/>
              </a:ext>
            </a:extLst>
          </p:cNvPr>
          <p:cNvPicPr>
            <a:picLocks noChangeAspect="1"/>
          </p:cNvPicPr>
          <p:nvPr/>
        </p:nvPicPr>
        <p:blipFill>
          <a:blip r:embed="rId2"/>
          <a:stretch>
            <a:fillRect/>
          </a:stretch>
        </p:blipFill>
        <p:spPr>
          <a:xfrm>
            <a:off x="1150548" y="2277944"/>
            <a:ext cx="2788920" cy="3656063"/>
          </a:xfrm>
          <a:prstGeom prst="rect">
            <a:avLst/>
          </a:prstGeom>
        </p:spPr>
      </p:pic>
      <p:pic>
        <p:nvPicPr>
          <p:cNvPr id="4" name="Picture 4" descr="A picture containing sky, outdoor, grass, building&#10;&#10;Description automatically generated">
            <a:extLst>
              <a:ext uri="{FF2B5EF4-FFF2-40B4-BE49-F238E27FC236}">
                <a16:creationId xmlns:a16="http://schemas.microsoft.com/office/drawing/2014/main" id="{A8A4FCB4-90D7-2732-740A-83711619984E}"/>
              </a:ext>
            </a:extLst>
          </p:cNvPr>
          <p:cNvPicPr>
            <a:picLocks noChangeAspect="1"/>
          </p:cNvPicPr>
          <p:nvPr/>
        </p:nvPicPr>
        <p:blipFill>
          <a:blip r:embed="rId3"/>
          <a:stretch>
            <a:fillRect/>
          </a:stretch>
        </p:blipFill>
        <p:spPr>
          <a:xfrm>
            <a:off x="4098774" y="2277938"/>
            <a:ext cx="2787360" cy="3692656"/>
          </a:xfrm>
          <a:prstGeom prst="rect">
            <a:avLst/>
          </a:prstGeom>
        </p:spPr>
      </p:pic>
      <p:sp>
        <p:nvSpPr>
          <p:cNvPr id="14" name="Rectangle 13">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30" y="0"/>
            <a:ext cx="465736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A1DA2A5-942C-46AA-93BE-B542B76A3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90" y="2059909"/>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8B4DA77-4BC0-04D2-F119-0BE25797BEC3}"/>
              </a:ext>
            </a:extLst>
          </p:cNvPr>
          <p:cNvSpPr>
            <a:spLocks noGrp="1"/>
          </p:cNvSpPr>
          <p:nvPr>
            <p:ph idx="1"/>
          </p:nvPr>
        </p:nvSpPr>
        <p:spPr>
          <a:xfrm>
            <a:off x="8128963" y="2265036"/>
            <a:ext cx="2912490" cy="3949483"/>
          </a:xfrm>
        </p:spPr>
        <p:txBody>
          <a:bodyPr vert="horz" lIns="91440" tIns="45720" rIns="91440" bIns="45720" rtlCol="0" anchor="t">
            <a:normAutofit/>
          </a:bodyPr>
          <a:lstStyle/>
          <a:p>
            <a:r>
              <a:rPr lang="en-US" sz="1800" dirty="0">
                <a:ea typeface="+mn-lt"/>
                <a:cs typeface="+mn-lt"/>
              </a:rPr>
              <a:t>Site - Reference</a:t>
            </a:r>
          </a:p>
          <a:p>
            <a:r>
              <a:rPr lang="en-US" sz="1800" dirty="0">
                <a:ea typeface="+mn-lt"/>
                <a:cs typeface="+mn-lt"/>
                <a:hlinkClick r:id="rId4"/>
              </a:rPr>
              <a:t>https://ima.princeton.edu/2017/07/31/pictish-stones-iconography-and-interpretation/</a:t>
            </a:r>
            <a:r>
              <a:rPr lang="en-US" sz="1800" dirty="0">
                <a:ea typeface="+mn-lt"/>
                <a:cs typeface="+mn-lt"/>
              </a:rPr>
              <a:t> </a:t>
            </a:r>
            <a:endParaRPr lang="en-US" sz="1800" dirty="0">
              <a:ea typeface="Calibri"/>
              <a:cs typeface="Calibri"/>
            </a:endParaRPr>
          </a:p>
        </p:txBody>
      </p:sp>
    </p:spTree>
    <p:extLst>
      <p:ext uri="{BB962C8B-B14F-4D97-AF65-F5344CB8AC3E}">
        <p14:creationId xmlns:p14="http://schemas.microsoft.com/office/powerpoint/2010/main" val="61722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668E70-BB5F-8ACD-3A2D-305536623DD3}"/>
              </a:ext>
            </a:extLst>
          </p:cNvPr>
          <p:cNvSpPr>
            <a:spLocks noGrp="1"/>
          </p:cNvSpPr>
          <p:nvPr>
            <p:ph type="title"/>
          </p:nvPr>
        </p:nvSpPr>
        <p:spPr>
          <a:xfrm>
            <a:off x="572493" y="238539"/>
            <a:ext cx="11018520" cy="1434415"/>
          </a:xfrm>
        </p:spPr>
        <p:txBody>
          <a:bodyPr anchor="b">
            <a:normAutofit/>
          </a:bodyPr>
          <a:lstStyle/>
          <a:p>
            <a:r>
              <a:rPr lang="en-US" sz="4600">
                <a:cs typeface="Calibri Light"/>
              </a:rPr>
              <a:t>Hollywood Image of Vikings and the true images of the Norse people</a:t>
            </a:r>
            <a:endParaRPr lang="en-US" sz="46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27E1B1-5637-FEF6-D128-EBF98DEC1BFB}"/>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2200" dirty="0">
                <a:cs typeface="Calibri"/>
              </a:rPr>
              <a:t>Viking was a term meaning (to raid), which all accounts were recorded from the people who were negatively impacted by the effects of the raids.  </a:t>
            </a:r>
          </a:p>
          <a:p>
            <a:r>
              <a:rPr lang="en-US" sz="2200" dirty="0">
                <a:cs typeface="Calibri"/>
              </a:rPr>
              <a:t>True facts – the majority of the Norse people thrived in farming, merchant trading and </a:t>
            </a:r>
            <a:r>
              <a:rPr lang="en-US" sz="2200" dirty="0" err="1">
                <a:cs typeface="Calibri"/>
              </a:rPr>
              <a:t>metallargy</a:t>
            </a:r>
            <a:r>
              <a:rPr lang="en-US" sz="2200" dirty="0">
                <a:cs typeface="Calibri"/>
              </a:rPr>
              <a:t> and art.</a:t>
            </a:r>
          </a:p>
          <a:p>
            <a:r>
              <a:rPr lang="en-US" sz="2200" dirty="0">
                <a:ea typeface="Calibri" panose="020F0502020204030204"/>
                <a:cs typeface="Calibri"/>
              </a:rPr>
              <a:t>Horns on Helmets (true or false)</a:t>
            </a:r>
          </a:p>
          <a:p>
            <a:r>
              <a:rPr lang="en-US" sz="2200" dirty="0">
                <a:ea typeface="Calibri" panose="020F0502020204030204"/>
                <a:cs typeface="Calibri"/>
              </a:rPr>
              <a:t>Tattoos (true or false)</a:t>
            </a:r>
          </a:p>
          <a:p>
            <a:r>
              <a:rPr lang="en-US" sz="2200" dirty="0">
                <a:ea typeface="Calibri" panose="020F0502020204030204"/>
                <a:cs typeface="Calibri"/>
              </a:rPr>
              <a:t>Status of Female Warriors (true or false)</a:t>
            </a:r>
          </a:p>
          <a:p>
            <a:endParaRPr lang="en-US" sz="2200" dirty="0">
              <a:ea typeface="Calibri" panose="020F0502020204030204"/>
              <a:cs typeface="Calibri"/>
            </a:endParaRPr>
          </a:p>
        </p:txBody>
      </p:sp>
      <p:pic>
        <p:nvPicPr>
          <p:cNvPr id="4" name="Picture 4">
            <a:extLst>
              <a:ext uri="{FF2B5EF4-FFF2-40B4-BE49-F238E27FC236}">
                <a16:creationId xmlns:a16="http://schemas.microsoft.com/office/drawing/2014/main" id="{C82BFF57-076B-F8E1-D1D7-E8278484E7DF}"/>
              </a:ext>
            </a:extLst>
          </p:cNvPr>
          <p:cNvPicPr>
            <a:picLocks noChangeAspect="1"/>
          </p:cNvPicPr>
          <p:nvPr/>
        </p:nvPicPr>
        <p:blipFill rotWithShape="1">
          <a:blip r:embed="rId2"/>
          <a:srcRect l="16516" r="19268" b="2"/>
          <a:stretch/>
        </p:blipFill>
        <p:spPr>
          <a:xfrm>
            <a:off x="7675658" y="2093976"/>
            <a:ext cx="3941064" cy="4096512"/>
          </a:xfrm>
          <a:prstGeom prst="rect">
            <a:avLst/>
          </a:prstGeom>
        </p:spPr>
      </p:pic>
    </p:spTree>
    <p:extLst>
      <p:ext uri="{BB962C8B-B14F-4D97-AF65-F5344CB8AC3E}">
        <p14:creationId xmlns:p14="http://schemas.microsoft.com/office/powerpoint/2010/main" val="2889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FFCE13-F310-6230-2F9A-66BCEA0BD95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kern="1200">
                <a:solidFill>
                  <a:srgbClr val="FFFFFF"/>
                </a:solidFill>
                <a:latin typeface="+mj-lt"/>
                <a:ea typeface="+mj-ea"/>
                <a:cs typeface="+mj-cs"/>
              </a:rPr>
              <a:t>Pict</a:t>
            </a:r>
            <a:r>
              <a:rPr lang="en-US" sz="4800" b="1" i="1" kern="1200">
                <a:solidFill>
                  <a:srgbClr val="FFFFFF"/>
                </a:solidFill>
                <a:latin typeface="+mj-lt"/>
                <a:ea typeface="+mj-ea"/>
                <a:cs typeface="+mj-cs"/>
              </a:rPr>
              <a:t> - Class II stone, located at Brodie, Northern Scotland</a:t>
            </a:r>
            <a:endParaRPr lang="en-US" sz="4800" b="1" kern="1200">
              <a:solidFill>
                <a:srgbClr val="FFFFFF"/>
              </a:solidFill>
              <a:latin typeface="+mj-lt"/>
              <a:ea typeface="+mj-ea"/>
              <a:cs typeface="+mj-cs"/>
            </a:endParaRPr>
          </a:p>
        </p:txBody>
      </p:sp>
      <p:pic>
        <p:nvPicPr>
          <p:cNvPr id="4" name="Picture 4" descr="A picture containing text, outdoor, picture frame, stone&#10;&#10;Description automatically generated">
            <a:extLst>
              <a:ext uri="{FF2B5EF4-FFF2-40B4-BE49-F238E27FC236}">
                <a16:creationId xmlns:a16="http://schemas.microsoft.com/office/drawing/2014/main" id="{6AC08DA9-D262-F343-4359-E015CE46746F}"/>
              </a:ext>
            </a:extLst>
          </p:cNvPr>
          <p:cNvPicPr>
            <a:picLocks noGrp="1" noChangeAspect="1"/>
          </p:cNvPicPr>
          <p:nvPr>
            <p:ph idx="1"/>
          </p:nvPr>
        </p:nvPicPr>
        <p:blipFill>
          <a:blip r:embed="rId2"/>
          <a:stretch>
            <a:fillRect/>
          </a:stretch>
        </p:blipFill>
        <p:spPr>
          <a:xfrm>
            <a:off x="6578144" y="492573"/>
            <a:ext cx="3704901" cy="5880796"/>
          </a:xfrm>
          <a:prstGeom prst="rect">
            <a:avLst/>
          </a:prstGeom>
        </p:spPr>
      </p:pic>
    </p:spTree>
    <p:extLst>
      <p:ext uri="{BB962C8B-B14F-4D97-AF65-F5344CB8AC3E}">
        <p14:creationId xmlns:p14="http://schemas.microsoft.com/office/powerpoint/2010/main" val="3135298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grass, outdoor, building, building material&#10;&#10;Description automatically generated">
            <a:extLst>
              <a:ext uri="{FF2B5EF4-FFF2-40B4-BE49-F238E27FC236}">
                <a16:creationId xmlns:a16="http://schemas.microsoft.com/office/drawing/2014/main" id="{223E788A-9415-07CF-E455-1B1686C1120D}"/>
              </a:ext>
            </a:extLst>
          </p:cNvPr>
          <p:cNvPicPr>
            <a:picLocks noGrp="1" noChangeAspect="1"/>
          </p:cNvPicPr>
          <p:nvPr>
            <p:ph idx="1"/>
          </p:nvPr>
        </p:nvPicPr>
        <p:blipFill rotWithShape="1">
          <a:blip r:embed="rId2"/>
          <a:srcRect t="15249" b="233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579EEB-0336-58B7-A290-BB0AE15ED34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300" dirty="0">
                <a:solidFill>
                  <a:schemeClr val="tx1">
                    <a:lumMod val="85000"/>
                    <a:lumOff val="15000"/>
                  </a:schemeClr>
                </a:solidFill>
              </a:rPr>
              <a:t>Change of Pict and Norse Art with early Christian influences</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95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BBD21E-0036-C911-1B0E-35858A65B055}"/>
              </a:ext>
            </a:extLst>
          </p:cNvPr>
          <p:cNvSpPr>
            <a:spLocks noGrp="1"/>
          </p:cNvSpPr>
          <p:nvPr>
            <p:ph type="title"/>
          </p:nvPr>
        </p:nvSpPr>
        <p:spPr>
          <a:xfrm>
            <a:off x="457201" y="412454"/>
            <a:ext cx="2381250" cy="2101850"/>
          </a:xfrm>
        </p:spPr>
        <p:txBody>
          <a:bodyPr>
            <a:normAutofit/>
          </a:bodyPr>
          <a:lstStyle/>
          <a:p>
            <a:r>
              <a:rPr lang="en-US" sz="2800">
                <a:cs typeface="Calibri Light"/>
              </a:rPr>
              <a:t>The impact of Christianity with Celtic/Norse influences</a:t>
            </a:r>
            <a:endParaRPr lang="en-US" sz="2800"/>
          </a:p>
        </p:txBody>
      </p:sp>
      <p:sp>
        <p:nvSpPr>
          <p:cNvPr id="47" name="Rectangle 13">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15">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Content Placeholder 8">
            <a:extLst>
              <a:ext uri="{FF2B5EF4-FFF2-40B4-BE49-F238E27FC236}">
                <a16:creationId xmlns:a16="http://schemas.microsoft.com/office/drawing/2014/main" id="{1470C2CC-7D6E-EBF7-7582-18F31C391552}"/>
              </a:ext>
            </a:extLst>
          </p:cNvPr>
          <p:cNvSpPr>
            <a:spLocks noGrp="1"/>
          </p:cNvSpPr>
          <p:nvPr>
            <p:ph idx="1"/>
          </p:nvPr>
        </p:nvSpPr>
        <p:spPr>
          <a:xfrm>
            <a:off x="3157538" y="412454"/>
            <a:ext cx="3243262" cy="2101850"/>
          </a:xfrm>
        </p:spPr>
        <p:txBody>
          <a:bodyPr anchor="ctr">
            <a:normAutofit/>
          </a:bodyPr>
          <a:lstStyle/>
          <a:p>
            <a:r>
              <a:rPr lang="en-US" sz="3200" dirty="0">
                <a:cs typeface="Calibri"/>
              </a:rPr>
              <a:t>Book of Kells</a:t>
            </a:r>
            <a:endParaRPr lang="en-US" sz="3200" dirty="0"/>
          </a:p>
        </p:txBody>
      </p:sp>
      <p:pic>
        <p:nvPicPr>
          <p:cNvPr id="4" name="Picture 4" descr="A picture containing text, furniture, rug, fabric&#10;&#10;Description automatically generated">
            <a:extLst>
              <a:ext uri="{FF2B5EF4-FFF2-40B4-BE49-F238E27FC236}">
                <a16:creationId xmlns:a16="http://schemas.microsoft.com/office/drawing/2014/main" id="{97EAD636-D8DE-DB31-93EE-5A56C126F571}"/>
              </a:ext>
            </a:extLst>
          </p:cNvPr>
          <p:cNvPicPr>
            <a:picLocks noChangeAspect="1"/>
          </p:cNvPicPr>
          <p:nvPr/>
        </p:nvPicPr>
        <p:blipFill rotWithShape="1">
          <a:blip r:embed="rId2"/>
          <a:srcRect t="4046" r="2" b="4432"/>
          <a:stretch/>
        </p:blipFill>
        <p:spPr>
          <a:xfrm>
            <a:off x="20" y="2959630"/>
            <a:ext cx="6400781" cy="3898370"/>
          </a:xfrm>
          <a:prstGeom prst="rect">
            <a:avLst/>
          </a:prstGeom>
        </p:spPr>
      </p:pic>
      <p:pic>
        <p:nvPicPr>
          <p:cNvPr id="5" name="Picture 5" descr="Map&#10;&#10;Description automatically generated">
            <a:extLst>
              <a:ext uri="{FF2B5EF4-FFF2-40B4-BE49-F238E27FC236}">
                <a16:creationId xmlns:a16="http://schemas.microsoft.com/office/drawing/2014/main" id="{0910B509-90E5-3E3E-F72D-F3886770F385}"/>
              </a:ext>
            </a:extLst>
          </p:cNvPr>
          <p:cNvPicPr>
            <a:picLocks noChangeAspect="1"/>
          </p:cNvPicPr>
          <p:nvPr/>
        </p:nvPicPr>
        <p:blipFill rotWithShape="1">
          <a:blip r:embed="rId3"/>
          <a:srcRect t="303" r="1" b="11534"/>
          <a:stretch/>
        </p:blipFill>
        <p:spPr>
          <a:xfrm>
            <a:off x="6591299" y="1"/>
            <a:ext cx="5600701" cy="6857999"/>
          </a:xfrm>
          <a:prstGeom prst="rect">
            <a:avLst/>
          </a:prstGeom>
        </p:spPr>
      </p:pic>
    </p:spTree>
    <p:extLst>
      <p:ext uri="{BB962C8B-B14F-4D97-AF65-F5344CB8AC3E}">
        <p14:creationId xmlns:p14="http://schemas.microsoft.com/office/powerpoint/2010/main" val="3727367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C43B5F-CE3F-4DB7-8215-9ACF03FB5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938B951-7EFC-40A2-B198-E73D39DFB3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92E4506E-6A0E-49A0-BC31-8CADBFF3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EED4D51-65BF-4AEE-B596-7CB61A70B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5E83A85-3D06-8F87-A62C-0E72C9C08DAD}"/>
              </a:ext>
            </a:extLst>
          </p:cNvPr>
          <p:cNvSpPr>
            <a:spLocks noGrp="1"/>
          </p:cNvSpPr>
          <p:nvPr>
            <p:ph type="title"/>
          </p:nvPr>
        </p:nvSpPr>
        <p:spPr>
          <a:xfrm>
            <a:off x="550863" y="366639"/>
            <a:ext cx="11090274" cy="675441"/>
          </a:xfrm>
        </p:spPr>
        <p:txBody>
          <a:bodyPr vert="horz" wrap="square" lIns="91440" tIns="45720" rIns="91440" bIns="45720" rtlCol="0" anchor="t">
            <a:normAutofit/>
          </a:bodyPr>
          <a:lstStyle/>
          <a:p>
            <a:r>
              <a:rPr lang="en-US" sz="4200" kern="1200">
                <a:solidFill>
                  <a:schemeClr val="tx1"/>
                </a:solidFill>
                <a:latin typeface="+mj-lt"/>
                <a:ea typeface="+mj-ea"/>
                <a:cs typeface="+mj-cs"/>
              </a:rPr>
              <a:t>Celtic and Norse influences in metal artwork</a:t>
            </a:r>
          </a:p>
        </p:txBody>
      </p:sp>
      <p:pic>
        <p:nvPicPr>
          <p:cNvPr id="3" name="Picture 4" descr="A picture containing weapon&#10;&#10;Description automatically generated">
            <a:extLst>
              <a:ext uri="{FF2B5EF4-FFF2-40B4-BE49-F238E27FC236}">
                <a16:creationId xmlns:a16="http://schemas.microsoft.com/office/drawing/2014/main" id="{468A395F-349B-B951-E910-25A0A0A52F2B}"/>
              </a:ext>
            </a:extLst>
          </p:cNvPr>
          <p:cNvPicPr>
            <a:picLocks noChangeAspect="1"/>
          </p:cNvPicPr>
          <p:nvPr/>
        </p:nvPicPr>
        <p:blipFill rotWithShape="1">
          <a:blip r:embed="rId2"/>
          <a:srcRect t="4151" r="-1" b="8923"/>
          <a:stretch/>
        </p:blipFill>
        <p:spPr>
          <a:xfrm>
            <a:off x="550863" y="2133601"/>
            <a:ext cx="7561262" cy="4173600"/>
          </a:xfrm>
          <a:prstGeom prst="rect">
            <a:avLst/>
          </a:prstGeom>
          <a:effectLst>
            <a:outerShdw blurRad="508000" dist="101600" dir="5400000" algn="tl" rotWithShape="0">
              <a:prstClr val="black">
                <a:alpha val="10000"/>
              </a:prstClr>
            </a:outerShdw>
          </a:effectLst>
        </p:spPr>
      </p:pic>
      <p:pic>
        <p:nvPicPr>
          <p:cNvPr id="5" name="Picture 5" descr="A picture containing coin, old, decorated&#10;&#10;Description automatically generated">
            <a:extLst>
              <a:ext uri="{FF2B5EF4-FFF2-40B4-BE49-F238E27FC236}">
                <a16:creationId xmlns:a16="http://schemas.microsoft.com/office/drawing/2014/main" id="{75A24FA8-53FF-598A-E7B8-6823535D55EF}"/>
              </a:ext>
            </a:extLst>
          </p:cNvPr>
          <p:cNvPicPr>
            <a:picLocks noChangeAspect="1"/>
          </p:cNvPicPr>
          <p:nvPr/>
        </p:nvPicPr>
        <p:blipFill rotWithShape="1">
          <a:blip r:embed="rId3"/>
          <a:srcRect t="17147" r="3" b="17904"/>
          <a:stretch/>
        </p:blipFill>
        <p:spPr>
          <a:xfrm>
            <a:off x="8292124" y="2133600"/>
            <a:ext cx="3359899" cy="1996799"/>
          </a:xfrm>
          <a:prstGeom prst="rect">
            <a:avLst/>
          </a:prstGeom>
          <a:effectLst>
            <a:outerShdw blurRad="508000" dist="101600" dir="5400000" algn="tl" rotWithShape="0">
              <a:prstClr val="black">
                <a:alpha val="10000"/>
              </a:prstClr>
            </a:outerShdw>
          </a:effectLst>
        </p:spPr>
      </p:pic>
      <p:pic>
        <p:nvPicPr>
          <p:cNvPr id="4" name="Picture 4" descr="A picture containing metalware&#10;&#10;Description automatically generated">
            <a:extLst>
              <a:ext uri="{FF2B5EF4-FFF2-40B4-BE49-F238E27FC236}">
                <a16:creationId xmlns:a16="http://schemas.microsoft.com/office/drawing/2014/main" id="{BA946CD3-76CF-D1F8-623B-4380A8ABA3B3}"/>
              </a:ext>
            </a:extLst>
          </p:cNvPr>
          <p:cNvPicPr>
            <a:picLocks noGrp="1" noChangeAspect="1"/>
          </p:cNvPicPr>
          <p:nvPr>
            <p:ph idx="1"/>
          </p:nvPr>
        </p:nvPicPr>
        <p:blipFill rotWithShape="1">
          <a:blip r:embed="rId4"/>
          <a:srcRect l="5859" r="4" b="4"/>
          <a:stretch/>
        </p:blipFill>
        <p:spPr>
          <a:xfrm>
            <a:off x="8292124" y="4308380"/>
            <a:ext cx="3358800" cy="1998000"/>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2185884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2DA4FEC-1938-725F-4E33-DB0143CC9DD4}"/>
              </a:ext>
            </a:extLst>
          </p:cNvPr>
          <p:cNvPicPr>
            <a:picLocks noGrp="1" noChangeAspect="1"/>
          </p:cNvPicPr>
          <p:nvPr>
            <p:ph idx="1"/>
          </p:nvPr>
        </p:nvPicPr>
        <p:blipFill>
          <a:blip r:embed="rId2"/>
          <a:stretch>
            <a:fillRect/>
          </a:stretch>
        </p:blipFill>
        <p:spPr>
          <a:xfrm>
            <a:off x="4038600" y="1436688"/>
            <a:ext cx="4033838" cy="3979863"/>
          </a:xfrm>
        </p:spPr>
      </p:pic>
      <p:pic>
        <p:nvPicPr>
          <p:cNvPr id="3" name="Picture 4" descr="A picture containing indoor&#10;&#10;Description automatically generated">
            <a:extLst>
              <a:ext uri="{FF2B5EF4-FFF2-40B4-BE49-F238E27FC236}">
                <a16:creationId xmlns:a16="http://schemas.microsoft.com/office/drawing/2014/main" id="{92405506-AD21-63D6-C6D2-8D1F0EA031DD}"/>
              </a:ext>
            </a:extLst>
          </p:cNvPr>
          <p:cNvPicPr>
            <a:picLocks noChangeAspect="1"/>
          </p:cNvPicPr>
          <p:nvPr/>
        </p:nvPicPr>
        <p:blipFill>
          <a:blip r:embed="rId3"/>
          <a:stretch>
            <a:fillRect/>
          </a:stretch>
        </p:blipFill>
        <p:spPr>
          <a:xfrm>
            <a:off x="8123238" y="1436688"/>
            <a:ext cx="3103563" cy="3979863"/>
          </a:xfrm>
          <a:prstGeom prst="rect">
            <a:avLst/>
          </a:prstGeom>
        </p:spPr>
      </p:pic>
      <p:sp>
        <p:nvSpPr>
          <p:cNvPr id="2" name="Title 1">
            <a:extLst>
              <a:ext uri="{FF2B5EF4-FFF2-40B4-BE49-F238E27FC236}">
                <a16:creationId xmlns:a16="http://schemas.microsoft.com/office/drawing/2014/main" id="{EA64FF31-E72E-650C-A63B-4A1732E633C1}"/>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La Tene Period</a:t>
            </a:r>
          </a:p>
        </p:txBody>
      </p:sp>
    </p:spTree>
    <p:extLst>
      <p:ext uri="{BB962C8B-B14F-4D97-AF65-F5344CB8AC3E}">
        <p14:creationId xmlns:p14="http://schemas.microsoft.com/office/powerpoint/2010/main" val="2614491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128DE2-35CE-77C5-E369-B3AF12A50067}"/>
              </a:ext>
            </a:extLst>
          </p:cNvPr>
          <p:cNvSpPr>
            <a:spLocks noGrp="1"/>
          </p:cNvSpPr>
          <p:nvPr>
            <p:ph type="title"/>
          </p:nvPr>
        </p:nvSpPr>
        <p:spPr>
          <a:xfrm>
            <a:off x="572493" y="238539"/>
            <a:ext cx="11018520" cy="1434415"/>
          </a:xfrm>
        </p:spPr>
        <p:txBody>
          <a:bodyPr anchor="b">
            <a:normAutofit/>
          </a:bodyPr>
          <a:lstStyle/>
          <a:p>
            <a:r>
              <a:rPr lang="en-US" sz="4600">
                <a:ea typeface="Calibri Light"/>
                <a:cs typeface="Calibri Light"/>
              </a:rPr>
              <a:t>Past and Today's influences of Ancient Norse and Celtic Culture</a:t>
            </a:r>
            <a:endParaRPr lang="en-US" sz="4600"/>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3A1CF9-AEC0-2AEA-2620-88D0E0D094E7}"/>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2200" dirty="0">
                <a:ea typeface="Calibri"/>
                <a:cs typeface="Calibri"/>
              </a:rPr>
              <a:t>E</a:t>
            </a:r>
            <a:r>
              <a:rPr lang="en-US" dirty="0">
                <a:ea typeface="Calibri"/>
                <a:cs typeface="Calibri"/>
              </a:rPr>
              <a:t>nglish Authors, early Christian historical writings (King Arther) early elements of country music in Bluegrass, Folklore (i.e., fairies, elves, mythical animals and symbols of animals) and the English root languages.</a:t>
            </a:r>
          </a:p>
          <a:p>
            <a:r>
              <a:rPr lang="en-US" dirty="0">
                <a:ea typeface="Calibri"/>
                <a:cs typeface="Calibri"/>
              </a:rPr>
              <a:t>Today – Tattoos, Movies and Music.</a:t>
            </a:r>
          </a:p>
          <a:p>
            <a:r>
              <a:rPr lang="en-US" dirty="0">
                <a:ea typeface="Calibri"/>
                <a:cs typeface="Calibri"/>
              </a:rPr>
              <a:t>Examples of famous movies - Lord of the Rings series, Conan the Barbarian, Brave (Disney), many films of King Arthur. </a:t>
            </a:r>
          </a:p>
        </p:txBody>
      </p:sp>
      <p:pic>
        <p:nvPicPr>
          <p:cNvPr id="4" name="Picture 4">
            <a:extLst>
              <a:ext uri="{FF2B5EF4-FFF2-40B4-BE49-F238E27FC236}">
                <a16:creationId xmlns:a16="http://schemas.microsoft.com/office/drawing/2014/main" id="{EA5E1484-9822-F558-2403-2062986BFC87}"/>
              </a:ext>
            </a:extLst>
          </p:cNvPr>
          <p:cNvPicPr>
            <a:picLocks noChangeAspect="1"/>
          </p:cNvPicPr>
          <p:nvPr/>
        </p:nvPicPr>
        <p:blipFill rotWithShape="1">
          <a:blip r:embed="rId2"/>
          <a:srcRect l="28789" r="17336"/>
          <a:stretch/>
        </p:blipFill>
        <p:spPr>
          <a:xfrm>
            <a:off x="7675658" y="2093976"/>
            <a:ext cx="3941064" cy="4096512"/>
          </a:xfrm>
          <a:prstGeom prst="rect">
            <a:avLst/>
          </a:prstGeom>
        </p:spPr>
      </p:pic>
    </p:spTree>
    <p:extLst>
      <p:ext uri="{BB962C8B-B14F-4D97-AF65-F5344CB8AC3E}">
        <p14:creationId xmlns:p14="http://schemas.microsoft.com/office/powerpoint/2010/main" val="899324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5094-3597-8DA6-59D3-E622851494D8}"/>
              </a:ext>
            </a:extLst>
          </p:cNvPr>
          <p:cNvSpPr>
            <a:spLocks noGrp="1"/>
          </p:cNvSpPr>
          <p:nvPr>
            <p:ph type="title"/>
          </p:nvPr>
        </p:nvSpPr>
        <p:spPr/>
        <p:txBody>
          <a:bodyPr/>
          <a:lstStyle/>
          <a:p>
            <a:r>
              <a:rPr lang="en-US" dirty="0">
                <a:ea typeface="Calibri Light"/>
                <a:cs typeface="Calibri Light"/>
              </a:rPr>
              <a:t>Questions and Answer Portion</a:t>
            </a:r>
            <a:endParaRPr lang="en-US" dirty="0"/>
          </a:p>
        </p:txBody>
      </p:sp>
      <p:sp>
        <p:nvSpPr>
          <p:cNvPr id="3" name="Content Placeholder 2">
            <a:extLst>
              <a:ext uri="{FF2B5EF4-FFF2-40B4-BE49-F238E27FC236}">
                <a16:creationId xmlns:a16="http://schemas.microsoft.com/office/drawing/2014/main" id="{FE6FB45A-B609-29DD-EE4A-FA7423FDAC65}"/>
              </a:ext>
            </a:extLst>
          </p:cNvPr>
          <p:cNvSpPr>
            <a:spLocks noGrp="1"/>
          </p:cNvSpPr>
          <p:nvPr>
            <p:ph idx="1"/>
          </p:nvPr>
        </p:nvSpPr>
        <p:spPr/>
        <p:txBody>
          <a:bodyPr vert="horz" lIns="91440" tIns="45720" rIns="91440" bIns="45720" rtlCol="0" anchor="t">
            <a:normAutofit/>
          </a:bodyPr>
          <a:lstStyle/>
          <a:p>
            <a:r>
              <a:rPr lang="en-US" dirty="0">
                <a:ea typeface="Calibri"/>
                <a:cs typeface="Calibri"/>
              </a:rPr>
              <a:t>Ask Away!! :) </a:t>
            </a:r>
          </a:p>
          <a:p>
            <a:endParaRPr lang="en-US" dirty="0">
              <a:ea typeface="Calibri"/>
              <a:cs typeface="Calibri"/>
            </a:endParaRPr>
          </a:p>
        </p:txBody>
      </p:sp>
      <p:pic>
        <p:nvPicPr>
          <p:cNvPr id="4" name="Picture 4">
            <a:extLst>
              <a:ext uri="{FF2B5EF4-FFF2-40B4-BE49-F238E27FC236}">
                <a16:creationId xmlns:a16="http://schemas.microsoft.com/office/drawing/2014/main" id="{83772992-AB93-2E55-7CA6-6F4C92C9ECDA}"/>
              </a:ext>
            </a:extLst>
          </p:cNvPr>
          <p:cNvPicPr>
            <a:picLocks noChangeAspect="1"/>
          </p:cNvPicPr>
          <p:nvPr/>
        </p:nvPicPr>
        <p:blipFill>
          <a:blip r:embed="rId2"/>
          <a:stretch>
            <a:fillRect/>
          </a:stretch>
        </p:blipFill>
        <p:spPr>
          <a:xfrm>
            <a:off x="642690" y="2560927"/>
            <a:ext cx="3031724" cy="3572376"/>
          </a:xfrm>
          <a:prstGeom prst="rect">
            <a:avLst/>
          </a:prstGeom>
        </p:spPr>
      </p:pic>
      <p:pic>
        <p:nvPicPr>
          <p:cNvPr id="5" name="Picture 5" descr="A picture containing text, old, posing, suit&#10;&#10;Description automatically generated">
            <a:extLst>
              <a:ext uri="{FF2B5EF4-FFF2-40B4-BE49-F238E27FC236}">
                <a16:creationId xmlns:a16="http://schemas.microsoft.com/office/drawing/2014/main" id="{FE473CF6-8383-7187-E354-AFCFCAA1FE5A}"/>
              </a:ext>
            </a:extLst>
          </p:cNvPr>
          <p:cNvPicPr>
            <a:picLocks noChangeAspect="1"/>
          </p:cNvPicPr>
          <p:nvPr/>
        </p:nvPicPr>
        <p:blipFill>
          <a:blip r:embed="rId3"/>
          <a:stretch>
            <a:fillRect/>
          </a:stretch>
        </p:blipFill>
        <p:spPr>
          <a:xfrm>
            <a:off x="3673875" y="1606795"/>
            <a:ext cx="2743200" cy="2223982"/>
          </a:xfrm>
          <a:prstGeom prst="rect">
            <a:avLst/>
          </a:prstGeom>
        </p:spPr>
      </p:pic>
      <p:pic>
        <p:nvPicPr>
          <p:cNvPr id="6" name="Picture 6" descr="A picture containing text, black, old, posing&#10;&#10;Description automatically generated">
            <a:extLst>
              <a:ext uri="{FF2B5EF4-FFF2-40B4-BE49-F238E27FC236}">
                <a16:creationId xmlns:a16="http://schemas.microsoft.com/office/drawing/2014/main" id="{D32251FA-3FFE-FC6E-F149-83911FA875AB}"/>
              </a:ext>
            </a:extLst>
          </p:cNvPr>
          <p:cNvPicPr>
            <a:picLocks noChangeAspect="1"/>
          </p:cNvPicPr>
          <p:nvPr/>
        </p:nvPicPr>
        <p:blipFill>
          <a:blip r:embed="rId4"/>
          <a:stretch>
            <a:fillRect/>
          </a:stretch>
        </p:blipFill>
        <p:spPr>
          <a:xfrm>
            <a:off x="5384446" y="3238177"/>
            <a:ext cx="3021089" cy="3525821"/>
          </a:xfrm>
          <a:prstGeom prst="rect">
            <a:avLst/>
          </a:prstGeom>
        </p:spPr>
      </p:pic>
      <p:pic>
        <p:nvPicPr>
          <p:cNvPr id="7" name="Picture 7" descr="A picture containing person, indoor, cabinet, wall&#10;&#10;Description automatically generated">
            <a:extLst>
              <a:ext uri="{FF2B5EF4-FFF2-40B4-BE49-F238E27FC236}">
                <a16:creationId xmlns:a16="http://schemas.microsoft.com/office/drawing/2014/main" id="{7A90AB42-1843-EA7F-C8EB-490997B7501C}"/>
              </a:ext>
            </a:extLst>
          </p:cNvPr>
          <p:cNvPicPr>
            <a:picLocks noChangeAspect="1"/>
          </p:cNvPicPr>
          <p:nvPr/>
        </p:nvPicPr>
        <p:blipFill>
          <a:blip r:embed="rId5"/>
          <a:stretch>
            <a:fillRect/>
          </a:stretch>
        </p:blipFill>
        <p:spPr>
          <a:xfrm>
            <a:off x="8075720" y="1456097"/>
            <a:ext cx="3638365" cy="3546309"/>
          </a:xfrm>
          <a:prstGeom prst="rect">
            <a:avLst/>
          </a:prstGeom>
        </p:spPr>
      </p:pic>
    </p:spTree>
    <p:extLst>
      <p:ext uri="{BB962C8B-B14F-4D97-AF65-F5344CB8AC3E}">
        <p14:creationId xmlns:p14="http://schemas.microsoft.com/office/powerpoint/2010/main" val="95608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4984-9773-4686-C5DE-1C2CA4DE39BE}"/>
              </a:ext>
            </a:extLst>
          </p:cNvPr>
          <p:cNvSpPr>
            <a:spLocks noGrp="1"/>
          </p:cNvSpPr>
          <p:nvPr>
            <p:ph type="title"/>
          </p:nvPr>
        </p:nvSpPr>
        <p:spPr/>
        <p:txBody>
          <a:bodyPr/>
          <a:lstStyle/>
          <a:p>
            <a:r>
              <a:rPr lang="en-US" dirty="0">
                <a:ea typeface="Calibri Light"/>
                <a:cs typeface="Calibri Light"/>
              </a:rPr>
              <a:t>What did other cultures write about Norse Vikings and Celtic Tribes?</a:t>
            </a:r>
          </a:p>
        </p:txBody>
      </p:sp>
      <p:sp>
        <p:nvSpPr>
          <p:cNvPr id="3" name="Content Placeholder 2">
            <a:extLst>
              <a:ext uri="{FF2B5EF4-FFF2-40B4-BE49-F238E27FC236}">
                <a16:creationId xmlns:a16="http://schemas.microsoft.com/office/drawing/2014/main" id="{A7BA74E8-C038-EA9D-ACBD-08F830C1707D}"/>
              </a:ext>
            </a:extLst>
          </p:cNvPr>
          <p:cNvSpPr>
            <a:spLocks noGrp="1"/>
          </p:cNvSpPr>
          <p:nvPr>
            <p:ph idx="1"/>
          </p:nvPr>
        </p:nvSpPr>
        <p:spPr/>
        <p:txBody>
          <a:bodyPr vert="horz" lIns="91440" tIns="45720" rIns="91440" bIns="45720" rtlCol="0" anchor="t">
            <a:normAutofit/>
          </a:bodyPr>
          <a:lstStyle/>
          <a:p>
            <a:r>
              <a:rPr lang="en-US" dirty="0">
                <a:ea typeface="+mn-lt"/>
                <a:cs typeface="+mn-lt"/>
                <a:hlinkClick r:id="rId2"/>
              </a:rPr>
              <a:t>https://penelope.uchicago.edu/~grout/encyclopaedia_romana/britannia/miscellanea/geography.html</a:t>
            </a:r>
            <a:r>
              <a:rPr lang="en-US" dirty="0">
                <a:ea typeface="+mn-lt"/>
                <a:cs typeface="+mn-lt"/>
              </a:rPr>
              <a:t> </a:t>
            </a:r>
          </a:p>
          <a:p>
            <a:r>
              <a:rPr lang="en-US" dirty="0">
                <a:ea typeface="Calibri"/>
                <a:cs typeface="Calibri"/>
              </a:rPr>
              <a:t>The </a:t>
            </a:r>
            <a:r>
              <a:rPr lang="en-US" dirty="0" err="1">
                <a:ea typeface="Calibri"/>
                <a:cs typeface="Calibri"/>
              </a:rPr>
              <a:t>perseption</a:t>
            </a:r>
            <a:r>
              <a:rPr lang="en-US" dirty="0">
                <a:ea typeface="Calibri"/>
                <a:cs typeface="Calibri"/>
              </a:rPr>
              <a:t> of the Irish and </a:t>
            </a:r>
            <a:r>
              <a:rPr lang="en-US" dirty="0" err="1">
                <a:ea typeface="Calibri"/>
                <a:cs typeface="Calibri"/>
              </a:rPr>
              <a:t>Scotish</a:t>
            </a:r>
            <a:r>
              <a:rPr lang="en-US" dirty="0">
                <a:ea typeface="Calibri"/>
                <a:cs typeface="Calibri"/>
              </a:rPr>
              <a:t> </a:t>
            </a:r>
            <a:r>
              <a:rPr lang="en-US" dirty="0" err="1">
                <a:ea typeface="Calibri"/>
                <a:cs typeface="Calibri"/>
              </a:rPr>
              <a:t>physcial</a:t>
            </a:r>
            <a:r>
              <a:rPr lang="en-US" dirty="0">
                <a:ea typeface="Calibri"/>
                <a:cs typeface="Calibri"/>
              </a:rPr>
              <a:t> features. The origin of red hair, and green eyes (myth or reality?).</a:t>
            </a:r>
          </a:p>
          <a:p>
            <a:r>
              <a:rPr lang="en-US" dirty="0">
                <a:ea typeface="Calibri"/>
                <a:cs typeface="Calibri"/>
              </a:rPr>
              <a:t>Quotes from Caesar - </a:t>
            </a:r>
            <a:r>
              <a:rPr lang="en-US" sz="2000" i="1" dirty="0">
                <a:solidFill>
                  <a:srgbClr val="450C02"/>
                </a:solidFill>
                <a:latin typeface="Times"/>
                <a:ea typeface="Calibri"/>
                <a:cs typeface="Times"/>
              </a:rPr>
              <a:t>Even more indicative of their otherness is that the Britons "dye their bodies with woad, which produces a blue </a:t>
            </a:r>
            <a:r>
              <a:rPr lang="en-US" sz="2000" i="1" dirty="0" err="1">
                <a:solidFill>
                  <a:srgbClr val="450C02"/>
                </a:solidFill>
                <a:latin typeface="Times"/>
                <a:ea typeface="Calibri"/>
                <a:cs typeface="Times"/>
              </a:rPr>
              <a:t>colour</a:t>
            </a:r>
            <a:r>
              <a:rPr lang="en-US" sz="2000" i="1" dirty="0">
                <a:solidFill>
                  <a:srgbClr val="450C02"/>
                </a:solidFill>
                <a:latin typeface="Times"/>
                <a:ea typeface="Calibri"/>
                <a:cs typeface="Times"/>
              </a:rPr>
              <a:t>" (Caesar, Gallic War, V.14; also Pomponius Mela, III.6.51). Together with the use of chariots, it is a characterizing </a:t>
            </a:r>
            <a:r>
              <a:rPr lang="en-US" sz="2000" i="1" dirty="0" err="1">
                <a:solidFill>
                  <a:srgbClr val="450C02"/>
                </a:solidFill>
                <a:latin typeface="Times"/>
                <a:ea typeface="Calibri"/>
                <a:cs typeface="Times"/>
              </a:rPr>
              <a:t>topos</a:t>
            </a:r>
            <a:r>
              <a:rPr lang="en-US" sz="2000" i="1" dirty="0">
                <a:solidFill>
                  <a:srgbClr val="450C02"/>
                </a:solidFill>
                <a:latin typeface="Times"/>
                <a:ea typeface="Calibri"/>
                <a:cs typeface="Times"/>
              </a:rPr>
              <a:t> of the natives. Pliny remarks that the wives and daughters-in-law of the Britons "stain all the body" with woad (Natural History, XXII. 2) and Propertius warns his mistress, in painting her own face blue, not to imitate the British (Elegies, II.18c.23). For Ovid, they are "the green painted Britons"</a:t>
            </a:r>
            <a:endParaRPr lang="en-US" sz="2000" i="1" dirty="0">
              <a:ea typeface="Calibri"/>
              <a:cs typeface="Calibri"/>
            </a:endParaRPr>
          </a:p>
        </p:txBody>
      </p:sp>
    </p:spTree>
    <p:extLst>
      <p:ext uri="{BB962C8B-B14F-4D97-AF65-F5344CB8AC3E}">
        <p14:creationId xmlns:p14="http://schemas.microsoft.com/office/powerpoint/2010/main" val="71372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book&#10;&#10;Description automatically generated">
            <a:extLst>
              <a:ext uri="{FF2B5EF4-FFF2-40B4-BE49-F238E27FC236}">
                <a16:creationId xmlns:a16="http://schemas.microsoft.com/office/drawing/2014/main" id="{438CE8D1-5A5A-612D-A7E3-2C53ADBD4612}"/>
              </a:ext>
            </a:extLst>
          </p:cNvPr>
          <p:cNvPicPr>
            <a:picLocks noGrp="1" noChangeAspect="1"/>
          </p:cNvPicPr>
          <p:nvPr>
            <p:ph idx="1"/>
          </p:nvPr>
        </p:nvPicPr>
        <p:blipFill>
          <a:blip r:embed="rId2"/>
          <a:stretch>
            <a:fillRect/>
          </a:stretch>
        </p:blipFill>
        <p:spPr>
          <a:xfrm>
            <a:off x="1157288" y="2309813"/>
            <a:ext cx="5132388" cy="3397250"/>
          </a:xfrm>
        </p:spPr>
      </p:pic>
      <p:pic>
        <p:nvPicPr>
          <p:cNvPr id="5" name="Picture 5" descr="A picture containing text, book&#10;&#10;Description automatically generated">
            <a:extLst>
              <a:ext uri="{FF2B5EF4-FFF2-40B4-BE49-F238E27FC236}">
                <a16:creationId xmlns:a16="http://schemas.microsoft.com/office/drawing/2014/main" id="{8D69CA70-0583-300C-0DCE-325ACF6D8888}"/>
              </a:ext>
            </a:extLst>
          </p:cNvPr>
          <p:cNvPicPr>
            <a:picLocks noChangeAspect="1"/>
          </p:cNvPicPr>
          <p:nvPr/>
        </p:nvPicPr>
        <p:blipFill>
          <a:blip r:embed="rId3"/>
          <a:stretch>
            <a:fillRect/>
          </a:stretch>
        </p:blipFill>
        <p:spPr>
          <a:xfrm>
            <a:off x="6357938" y="2309813"/>
            <a:ext cx="4673600" cy="3397250"/>
          </a:xfrm>
          <a:prstGeom prst="rect">
            <a:avLst/>
          </a:prstGeom>
        </p:spPr>
      </p:pic>
      <p:sp>
        <p:nvSpPr>
          <p:cNvPr id="2" name="Title 1">
            <a:extLst>
              <a:ext uri="{FF2B5EF4-FFF2-40B4-BE49-F238E27FC236}">
                <a16:creationId xmlns:a16="http://schemas.microsoft.com/office/drawing/2014/main" id="{4C5B7CA7-BC28-7371-46A8-DB41A8C830B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Views of the Picts from the Romans</a:t>
            </a:r>
          </a:p>
        </p:txBody>
      </p:sp>
    </p:spTree>
    <p:extLst>
      <p:ext uri="{BB962C8B-B14F-4D97-AF65-F5344CB8AC3E}">
        <p14:creationId xmlns:p14="http://schemas.microsoft.com/office/powerpoint/2010/main" val="312182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4598BA-256A-8A4D-FAFB-7F681F8012FD}"/>
              </a:ext>
            </a:extLst>
          </p:cNvPr>
          <p:cNvSpPr>
            <a:spLocks noGrp="1"/>
          </p:cNvSpPr>
          <p:nvPr>
            <p:ph type="title"/>
          </p:nvPr>
        </p:nvSpPr>
        <p:spPr>
          <a:xfrm>
            <a:off x="572493" y="238539"/>
            <a:ext cx="11018520" cy="1434415"/>
          </a:xfrm>
        </p:spPr>
        <p:txBody>
          <a:bodyPr anchor="b">
            <a:normAutofit/>
          </a:bodyPr>
          <a:lstStyle/>
          <a:p>
            <a:r>
              <a:rPr lang="en-US" sz="4600">
                <a:ea typeface="Calibri Light"/>
                <a:cs typeface="Calibri Light"/>
              </a:rPr>
              <a:t>Hadrian's Wall – Keeping the Celtic and Norse out of Britania</a:t>
            </a:r>
            <a:endParaRPr lang="en-US" sz="46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ED3E54-5F9D-1A1C-531B-E761D6E6C524}"/>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en-US" sz="1700">
                <a:latin typeface="Times"/>
                <a:cs typeface="Times"/>
              </a:rPr>
              <a:t>Herodian writes, as well, of Severus in Britain.</a:t>
            </a:r>
            <a:endParaRPr lang="en-US" sz="1700">
              <a:ea typeface="Calibri" panose="020F0502020204030204"/>
              <a:cs typeface="Calibri" panose="020F0502020204030204"/>
            </a:endParaRPr>
          </a:p>
          <a:p>
            <a:r>
              <a:rPr lang="en-US" sz="1700">
                <a:latin typeface="Times"/>
                <a:cs typeface="Times"/>
              </a:rPr>
              <a:t>"Most of Britain is marshland because it is flooded by the continual ocean tides. The barbarians usually swim in these swamps or run along in them, submerged up to the waist. Of course, they are practically naked and do not mind the mud because they are unfamiliar with the use of clothing, and they adorn their waists and necks with iron, valuing this metal as an ornament and a token of wealth in the way that other barbarians value gold. They also tattoo their bodies with various patterns and pictures of all sorts of animals. Hence the reason why they do not wear clothes, so as not to cover the pictures on their bodies. They are very fierce and dangerous fighters, protected only by a narrow shield and a spear, with a sword slung from their naked bodies. They are not familiar with the use of breast-plates and helmets, considering them to be an impediment to crossing the marshes. Because of the thick mist which rises from the marshes, the atmosphere in this region is always gloomy" (III.14.6-8).</a:t>
            </a:r>
            <a:endParaRPr lang="en-US" sz="1700"/>
          </a:p>
          <a:p>
            <a:endParaRPr lang="en-US" sz="1700">
              <a:ea typeface="Calibri"/>
              <a:cs typeface="Calibri"/>
            </a:endParaRPr>
          </a:p>
        </p:txBody>
      </p:sp>
      <p:pic>
        <p:nvPicPr>
          <p:cNvPr id="4" name="Picture 4">
            <a:extLst>
              <a:ext uri="{FF2B5EF4-FFF2-40B4-BE49-F238E27FC236}">
                <a16:creationId xmlns:a16="http://schemas.microsoft.com/office/drawing/2014/main" id="{942130D2-50F5-22AD-18C2-C8A0F9DB5437}"/>
              </a:ext>
            </a:extLst>
          </p:cNvPr>
          <p:cNvPicPr>
            <a:picLocks noChangeAspect="1"/>
          </p:cNvPicPr>
          <p:nvPr/>
        </p:nvPicPr>
        <p:blipFill rotWithShape="1">
          <a:blip r:embed="rId2"/>
          <a:srcRect l="9440" r="26344" b="2"/>
          <a:stretch/>
        </p:blipFill>
        <p:spPr>
          <a:xfrm>
            <a:off x="7675658" y="2093976"/>
            <a:ext cx="3941064" cy="4096512"/>
          </a:xfrm>
          <a:prstGeom prst="rect">
            <a:avLst/>
          </a:prstGeom>
        </p:spPr>
      </p:pic>
    </p:spTree>
    <p:extLst>
      <p:ext uri="{BB962C8B-B14F-4D97-AF65-F5344CB8AC3E}">
        <p14:creationId xmlns:p14="http://schemas.microsoft.com/office/powerpoint/2010/main" val="24169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5CE49C63-D9F9-F409-D0E2-4B9BB8E5A51A}"/>
              </a:ext>
            </a:extLst>
          </p:cNvPr>
          <p:cNvPicPr>
            <a:picLocks noGrp="1" noChangeAspect="1"/>
          </p:cNvPicPr>
          <p:nvPr>
            <p:ph idx="1"/>
          </p:nvPr>
        </p:nvPicPr>
        <p:blipFill>
          <a:blip r:embed="rId2"/>
          <a:stretch>
            <a:fillRect/>
          </a:stretch>
        </p:blipFill>
        <p:spPr>
          <a:xfrm>
            <a:off x="1174750" y="2147888"/>
            <a:ext cx="2774950" cy="3721100"/>
          </a:xfrm>
        </p:spPr>
      </p:pic>
      <p:pic>
        <p:nvPicPr>
          <p:cNvPr id="5" name="Picture 5">
            <a:extLst>
              <a:ext uri="{FF2B5EF4-FFF2-40B4-BE49-F238E27FC236}">
                <a16:creationId xmlns:a16="http://schemas.microsoft.com/office/drawing/2014/main" id="{3F77E34D-8019-5079-539B-3D32477F8C22}"/>
              </a:ext>
            </a:extLst>
          </p:cNvPr>
          <p:cNvPicPr>
            <a:picLocks noChangeAspect="1"/>
          </p:cNvPicPr>
          <p:nvPr/>
        </p:nvPicPr>
        <p:blipFill>
          <a:blip r:embed="rId3"/>
          <a:stretch>
            <a:fillRect/>
          </a:stretch>
        </p:blipFill>
        <p:spPr>
          <a:xfrm>
            <a:off x="4016375" y="2147888"/>
            <a:ext cx="6997700" cy="3721100"/>
          </a:xfrm>
          <a:prstGeom prst="rect">
            <a:avLst/>
          </a:prstGeom>
        </p:spPr>
      </p:pic>
      <p:sp>
        <p:nvSpPr>
          <p:cNvPr id="2" name="Title 1">
            <a:extLst>
              <a:ext uri="{FF2B5EF4-FFF2-40B4-BE49-F238E27FC236}">
                <a16:creationId xmlns:a16="http://schemas.microsoft.com/office/drawing/2014/main" id="{9A2B9848-BA59-6EFB-134E-CACB5EDEDE2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Viking Migration, navigation and ship construction</a:t>
            </a:r>
          </a:p>
        </p:txBody>
      </p:sp>
    </p:spTree>
    <p:extLst>
      <p:ext uri="{BB962C8B-B14F-4D97-AF65-F5344CB8AC3E}">
        <p14:creationId xmlns:p14="http://schemas.microsoft.com/office/powerpoint/2010/main" val="241010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4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376DF-9BCE-A853-9E0B-ADFD93D46635}"/>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err="1">
                <a:solidFill>
                  <a:srgbClr val="FFFFFF"/>
                </a:solidFill>
                <a:cs typeface="Calibri Light"/>
              </a:rPr>
              <a:t>Gokstad</a:t>
            </a:r>
            <a:r>
              <a:rPr lang="en-US" sz="3600" dirty="0">
                <a:solidFill>
                  <a:srgbClr val="FFFFFF"/>
                </a:solidFill>
                <a:cs typeface="Calibri Light"/>
              </a:rPr>
              <a:t> Viking Ship</a:t>
            </a:r>
            <a:br>
              <a:rPr lang="en-US" sz="3600" dirty="0">
                <a:solidFill>
                  <a:srgbClr val="FFFFFF"/>
                </a:solidFill>
                <a:cs typeface="Calibri Light"/>
              </a:rPr>
            </a:br>
            <a:r>
              <a:rPr lang="en-US" sz="3600" dirty="0">
                <a:ea typeface="+mj-lt"/>
                <a:cs typeface="+mj-lt"/>
              </a:rPr>
              <a:t>https://www.youtube.com/watch?v=yB4s3nQtZqE </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indoor, area&#10;&#10;Description automatically generated">
            <a:extLst>
              <a:ext uri="{FF2B5EF4-FFF2-40B4-BE49-F238E27FC236}">
                <a16:creationId xmlns:a16="http://schemas.microsoft.com/office/drawing/2014/main" id="{15300C77-1760-21C5-EB5D-D7033C23CEC8}"/>
              </a:ext>
            </a:extLst>
          </p:cNvPr>
          <p:cNvPicPr>
            <a:picLocks noGrp="1" noChangeAspect="1"/>
          </p:cNvPicPr>
          <p:nvPr>
            <p:ph idx="1"/>
          </p:nvPr>
        </p:nvPicPr>
        <p:blipFill rotWithShape="1">
          <a:blip r:embed="rId2"/>
          <a:srcRect r="864"/>
          <a:stretch/>
        </p:blipFill>
        <p:spPr>
          <a:xfrm>
            <a:off x="976251" y="942538"/>
            <a:ext cx="7163222" cy="4808332"/>
          </a:xfrm>
          <a:prstGeom prst="rect">
            <a:avLst/>
          </a:prstGeom>
          <a:effectLst/>
        </p:spPr>
      </p:pic>
    </p:spTree>
    <p:extLst>
      <p:ext uri="{BB962C8B-B14F-4D97-AF65-F5344CB8AC3E}">
        <p14:creationId xmlns:p14="http://schemas.microsoft.com/office/powerpoint/2010/main" val="408384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B35A5-B226-E265-A0CD-EAFF719CEB3E}"/>
              </a:ext>
            </a:extLst>
          </p:cNvPr>
          <p:cNvSpPr>
            <a:spLocks noGrp="1"/>
          </p:cNvSpPr>
          <p:nvPr>
            <p:ph type="title"/>
          </p:nvPr>
        </p:nvSpPr>
        <p:spPr>
          <a:xfrm>
            <a:off x="4821381" y="365125"/>
            <a:ext cx="6532419" cy="1337108"/>
          </a:xfrm>
        </p:spPr>
        <p:txBody>
          <a:bodyPr/>
          <a:lstStyle/>
          <a:p>
            <a:r>
              <a:rPr lang="en-US" dirty="0">
                <a:cs typeface="Calibri Light"/>
              </a:rPr>
              <a:t>First arrival of the Viking raids of 793 AD.  </a:t>
            </a:r>
            <a:endParaRPr lang="en-US" dirty="0"/>
          </a:p>
        </p:txBody>
      </p:sp>
      <p:pic>
        <p:nvPicPr>
          <p:cNvPr id="4" name="Picture 4" descr="Map&#10;&#10;Description automatically generated">
            <a:extLst>
              <a:ext uri="{FF2B5EF4-FFF2-40B4-BE49-F238E27FC236}">
                <a16:creationId xmlns:a16="http://schemas.microsoft.com/office/drawing/2014/main" id="{410ABB87-3C52-ECEF-4F55-19832E9B3B71}"/>
              </a:ext>
            </a:extLst>
          </p:cNvPr>
          <p:cNvPicPr>
            <a:picLocks noGrp="1" noChangeAspect="1"/>
          </p:cNvPicPr>
          <p:nvPr>
            <p:ph idx="1"/>
          </p:nvPr>
        </p:nvPicPr>
        <p:blipFill>
          <a:blip r:embed="rId2"/>
          <a:stretch>
            <a:fillRect/>
          </a:stretch>
        </p:blipFill>
        <p:spPr>
          <a:xfrm>
            <a:off x="205891" y="405534"/>
            <a:ext cx="4379582" cy="6198610"/>
          </a:xfrm>
        </p:spPr>
      </p:pic>
      <p:pic>
        <p:nvPicPr>
          <p:cNvPr id="5" name="Picture 5" descr="Map&#10;&#10;Description automatically generated">
            <a:extLst>
              <a:ext uri="{FF2B5EF4-FFF2-40B4-BE49-F238E27FC236}">
                <a16:creationId xmlns:a16="http://schemas.microsoft.com/office/drawing/2014/main" id="{59561C42-7A8B-9D0C-ED25-8A68BCD6EE8C}"/>
              </a:ext>
            </a:extLst>
          </p:cNvPr>
          <p:cNvPicPr>
            <a:picLocks noChangeAspect="1"/>
          </p:cNvPicPr>
          <p:nvPr/>
        </p:nvPicPr>
        <p:blipFill>
          <a:blip r:embed="rId3"/>
          <a:stretch>
            <a:fillRect/>
          </a:stretch>
        </p:blipFill>
        <p:spPr>
          <a:xfrm>
            <a:off x="4724400" y="2091162"/>
            <a:ext cx="4371109" cy="4251629"/>
          </a:xfrm>
          <a:prstGeom prst="rect">
            <a:avLst/>
          </a:prstGeom>
        </p:spPr>
      </p:pic>
    </p:spTree>
    <p:extLst>
      <p:ext uri="{BB962C8B-B14F-4D97-AF65-F5344CB8AC3E}">
        <p14:creationId xmlns:p14="http://schemas.microsoft.com/office/powerpoint/2010/main" val="108609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655B29-4558-705F-F779-FF92F9ACF962}"/>
              </a:ext>
            </a:extLst>
          </p:cNvPr>
          <p:cNvSpPr>
            <a:spLocks noGrp="1"/>
          </p:cNvSpPr>
          <p:nvPr>
            <p:ph type="title"/>
          </p:nvPr>
        </p:nvSpPr>
        <p:spPr>
          <a:xfrm>
            <a:off x="572493" y="238539"/>
            <a:ext cx="11018520" cy="1434415"/>
          </a:xfrm>
        </p:spPr>
        <p:txBody>
          <a:bodyPr anchor="b">
            <a:normAutofit fontScale="90000"/>
          </a:bodyPr>
          <a:lstStyle/>
          <a:p>
            <a:r>
              <a:rPr lang="en-US" sz="5400" dirty="0">
                <a:ea typeface="Calibri Light"/>
                <a:cs typeface="Calibri Light"/>
              </a:rPr>
              <a:t>Norse influences in Celtic Culture and Art</a:t>
            </a:r>
            <a:endParaRPr lang="en-US" sz="54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639868-FC96-1D19-807A-4C252BCBD926}"/>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1900">
                <a:ea typeface="Calibri"/>
                <a:cs typeface="Calibri"/>
              </a:rPr>
              <a:t>As the Norse (i.e., Today called - Sweden, Norway, Finland and Denmark), the Norse "Viking" raids were often but many of the Norse People who settled in Northern Scotland, Ireland and Wales assimilated into Celtic Culture so did Celtic tribes borrowed from Norse cultures.</a:t>
            </a:r>
          </a:p>
          <a:p>
            <a:r>
              <a:rPr lang="en-US" sz="1900" dirty="0">
                <a:ea typeface="Calibri"/>
                <a:cs typeface="Calibri"/>
              </a:rPr>
              <a:t>Languages - each cultural tribe of Celtic and Norse settlers exchanged language, where words and phrase changed. </a:t>
            </a:r>
            <a:r>
              <a:rPr lang="en-US" sz="1900" dirty="0">
                <a:ea typeface="+mn-lt"/>
                <a:cs typeface="+mn-lt"/>
                <a:hlinkClick r:id="rId2"/>
              </a:rPr>
              <a:t>https://www.youtube.com/watch?v=rPokZgAdXSo</a:t>
            </a:r>
            <a:r>
              <a:rPr lang="en-US" sz="1900" dirty="0">
                <a:ea typeface="+mn-lt"/>
                <a:cs typeface="+mn-lt"/>
              </a:rPr>
              <a:t> </a:t>
            </a:r>
          </a:p>
          <a:p>
            <a:r>
              <a:rPr lang="en-US" sz="1900" dirty="0">
                <a:ea typeface="Calibri"/>
                <a:cs typeface="Calibri"/>
              </a:rPr>
              <a:t>The mythology and folklore of oral history stories were exchanged.</a:t>
            </a:r>
          </a:p>
          <a:p>
            <a:r>
              <a:rPr lang="en-US" sz="1900" dirty="0">
                <a:ea typeface="Calibri"/>
                <a:cs typeface="Calibri"/>
              </a:rPr>
              <a:t>Technology of metal work, shipbuilding and social standards.</a:t>
            </a:r>
          </a:p>
          <a:p>
            <a:r>
              <a:rPr lang="en-US" sz="1900" dirty="0">
                <a:ea typeface="Calibri"/>
                <a:cs typeface="Calibri"/>
              </a:rPr>
              <a:t>The major impact that changed all cultures is Roman occupation and Christianity.  </a:t>
            </a:r>
          </a:p>
          <a:p>
            <a:endParaRPr lang="en-US" sz="1900">
              <a:ea typeface="Calibri"/>
              <a:cs typeface="Calibri"/>
            </a:endParaRPr>
          </a:p>
        </p:txBody>
      </p:sp>
      <p:pic>
        <p:nvPicPr>
          <p:cNvPr id="4" name="Picture 4" descr="Map&#10;&#10;Description automatically generated">
            <a:extLst>
              <a:ext uri="{FF2B5EF4-FFF2-40B4-BE49-F238E27FC236}">
                <a16:creationId xmlns:a16="http://schemas.microsoft.com/office/drawing/2014/main" id="{D1ADAEDC-7208-DBF6-5FD0-2A44FC15B89E}"/>
              </a:ext>
            </a:extLst>
          </p:cNvPr>
          <p:cNvPicPr>
            <a:picLocks noChangeAspect="1"/>
          </p:cNvPicPr>
          <p:nvPr/>
        </p:nvPicPr>
        <p:blipFill rotWithShape="1">
          <a:blip r:embed="rId3"/>
          <a:srcRect t="1140" r="-2" b="-2"/>
          <a:stretch/>
        </p:blipFill>
        <p:spPr>
          <a:xfrm>
            <a:off x="7675658" y="2093976"/>
            <a:ext cx="3941064" cy="4096512"/>
          </a:xfrm>
          <a:prstGeom prst="rect">
            <a:avLst/>
          </a:prstGeom>
        </p:spPr>
      </p:pic>
    </p:spTree>
    <p:extLst>
      <p:ext uri="{BB962C8B-B14F-4D97-AF65-F5344CB8AC3E}">
        <p14:creationId xmlns:p14="http://schemas.microsoft.com/office/powerpoint/2010/main" val="26448465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1199</Words>
  <Application>Microsoft Office PowerPoint</Application>
  <PresentationFormat>Widescreen</PresentationFormat>
  <Paragraphs>54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Georgia</vt:lpstr>
      <vt:lpstr>Times</vt:lpstr>
      <vt:lpstr>office theme</vt:lpstr>
      <vt:lpstr>Brief History of Northern Scotland</vt:lpstr>
      <vt:lpstr>Hollywood Image of Vikings and the true images of the Norse people</vt:lpstr>
      <vt:lpstr>What did other cultures write about Norse Vikings and Celtic Tribes?</vt:lpstr>
      <vt:lpstr>Views of the Picts from the Romans</vt:lpstr>
      <vt:lpstr>Hadrian's Wall – Keeping the Celtic and Norse out of Britania</vt:lpstr>
      <vt:lpstr>Viking Migration, navigation and ship construction</vt:lpstr>
      <vt:lpstr>Gokstad Viking Ship https://www.youtube.com/watch?v=yB4s3nQtZqE </vt:lpstr>
      <vt:lpstr>First arrival of the Viking raids of 793 AD.  </vt:lpstr>
      <vt:lpstr>Norse influences in Celtic Culture and Art</vt:lpstr>
      <vt:lpstr>Torcs – Social Status – both designs implicated in Norse and Celtic tribes </vt:lpstr>
      <vt:lpstr>Pict History (site - https://www.britannica.com/topic/Pict)</vt:lpstr>
      <vt:lpstr>Ancient Celtic art of Isle of Skye and Northern Scotland</vt:lpstr>
      <vt:lpstr>Celtic Tribes of ancient Britania, Scotland and Ireland</vt:lpstr>
      <vt:lpstr>Circle Stones of Early forms of Stonehenge on Skye Isle </vt:lpstr>
      <vt:lpstr>The Callanish Circle Stones of Isle and Skye "Stonehenge of the North"</vt:lpstr>
      <vt:lpstr>3D View</vt:lpstr>
      <vt:lpstr>Crannog – Round House  https://crannog.co.uk/museum-development/ </vt:lpstr>
      <vt:lpstr>The Lost Written Language and Symbols of Pictish Culture of the Isle of Skye (Class I)</vt:lpstr>
      <vt:lpstr>Early Pict Writing on (Class II), The Aberlemno Serpent stone</vt:lpstr>
      <vt:lpstr>Pict - Class II stone, located at Brodie, Northern Scotland</vt:lpstr>
      <vt:lpstr>Change of Pict and Norse Art with early Christian influences</vt:lpstr>
      <vt:lpstr>The impact of Christianity with Celtic/Norse influences</vt:lpstr>
      <vt:lpstr>Celtic and Norse influences in metal artwork</vt:lpstr>
      <vt:lpstr>La Tene Period</vt:lpstr>
      <vt:lpstr>Past and Today's influences of Ancient Norse and Celtic Culture</vt:lpstr>
      <vt:lpstr>Questions and Answer Portion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Bear</dc:creator>
  <cp:lastModifiedBy>Todd Leisek</cp:lastModifiedBy>
  <cp:revision>502</cp:revision>
  <dcterms:created xsi:type="dcterms:W3CDTF">2023-05-02T13:21:40Z</dcterms:created>
  <dcterms:modified xsi:type="dcterms:W3CDTF">2023-05-03T14:20:30Z</dcterms:modified>
</cp:coreProperties>
</file>